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0" r:id="rId1"/>
  </p:sldMasterIdLst>
  <p:notesMasterIdLst>
    <p:notesMasterId r:id="rId18"/>
  </p:notesMasterIdLst>
  <p:handoutMasterIdLst>
    <p:handoutMasterId r:id="rId19"/>
  </p:handoutMasterIdLst>
  <p:sldIdLst>
    <p:sldId id="300" r:id="rId2"/>
    <p:sldId id="281" r:id="rId3"/>
    <p:sldId id="258" r:id="rId4"/>
    <p:sldId id="259" r:id="rId5"/>
    <p:sldId id="260" r:id="rId6"/>
    <p:sldId id="261" r:id="rId7"/>
    <p:sldId id="262" r:id="rId8"/>
    <p:sldId id="263" r:id="rId9"/>
    <p:sldId id="264" r:id="rId10"/>
    <p:sldId id="266" r:id="rId11"/>
    <p:sldId id="267" r:id="rId12"/>
    <p:sldId id="268" r:id="rId13"/>
    <p:sldId id="269" r:id="rId14"/>
    <p:sldId id="270" r:id="rId15"/>
    <p:sldId id="294" r:id="rId16"/>
    <p:sldId id="299" r:id="rId17"/>
  </p:sldIdLst>
  <p:sldSz cx="9144000" cy="6858000" type="screen4x3"/>
  <p:notesSz cx="7010400" cy="9296400"/>
  <p:embeddedFontLst>
    <p:embeddedFont>
      <p:font typeface="Bookman Old Style" panose="02050604050505020204"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Gill Sans MT" panose="020B0502020104020203" pitchFamily="34" charset="0"/>
      <p:regular r:id="rId28"/>
      <p:bold r:id="rId29"/>
      <p:italic r:id="rId30"/>
      <p:boldItalic r:id="rId31"/>
    </p:embeddedFont>
    <p:embeddedFont>
      <p:font typeface="Wingdings 3" panose="05040102010807070707" pitchFamily="18" charset="2"/>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p:restoredTop sz="94708"/>
  </p:normalViewPr>
  <p:slideViewPr>
    <p:cSldViewPr>
      <p:cViewPr varScale="1">
        <p:scale>
          <a:sx n="98" d="100"/>
          <a:sy n="98" d="100"/>
        </p:scale>
        <p:origin x="1974"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2C81871-D7E9-439C-8498-94C141BCADAC}" type="datetimeFigureOut">
              <a:rPr lang="en-US" smtClean="0"/>
              <a:t>3/23/2021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CD58338-47FD-427D-A0D6-49594E93F541}" type="slidenum">
              <a:rPr lang="en-US" smtClean="0"/>
              <a:t>‹#›</a:t>
            </a:fld>
            <a:endParaRPr lang="en-US"/>
          </a:p>
        </p:txBody>
      </p:sp>
    </p:spTree>
    <p:extLst>
      <p:ext uri="{BB962C8B-B14F-4D97-AF65-F5344CB8AC3E}">
        <p14:creationId xmlns:p14="http://schemas.microsoft.com/office/powerpoint/2010/main" val="2501386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9" tIns="46590" rIns="93179" bIns="46590" rtlCol="0"/>
          <a:lstStyle>
            <a:lvl1pPr algn="r">
              <a:defRPr sz="1200"/>
            </a:lvl1pPr>
          </a:lstStyle>
          <a:p>
            <a:fld id="{4778C1B6-1CE3-4CFB-B03D-2F8D634DFBDF}" type="datetimeFigureOut">
              <a:rPr lang="en-US" smtClean="0"/>
              <a:t>3/23/2021</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79" tIns="46590" rIns="93179" bIns="4659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9" tIns="46590" rIns="93179" bIns="465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9" tIns="46590" rIns="93179" bIns="4659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9" tIns="46590" rIns="93179" bIns="46590" rtlCol="0" anchor="b"/>
          <a:lstStyle>
            <a:lvl1pPr algn="r">
              <a:defRPr sz="1200"/>
            </a:lvl1pPr>
          </a:lstStyle>
          <a:p>
            <a:fld id="{CA742EC4-0CF7-4794-8964-DAB11D3C1431}" type="slidenum">
              <a:rPr lang="en-US" smtClean="0"/>
              <a:t>‹#›</a:t>
            </a:fld>
            <a:endParaRPr lang="en-US" dirty="0"/>
          </a:p>
        </p:txBody>
      </p:sp>
    </p:spTree>
    <p:extLst>
      <p:ext uri="{BB962C8B-B14F-4D97-AF65-F5344CB8AC3E}">
        <p14:creationId xmlns:p14="http://schemas.microsoft.com/office/powerpoint/2010/main" val="116837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42EC4-0CF7-4794-8964-DAB11D3C1431}" type="slidenum">
              <a:rPr lang="en-US" smtClean="0"/>
              <a:t>3</a:t>
            </a:fld>
            <a:endParaRPr lang="en-US" dirty="0"/>
          </a:p>
        </p:txBody>
      </p:sp>
    </p:spTree>
    <p:extLst>
      <p:ext uri="{BB962C8B-B14F-4D97-AF65-F5344CB8AC3E}">
        <p14:creationId xmlns:p14="http://schemas.microsoft.com/office/powerpoint/2010/main" val="75739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9C5461C-DDBC-40FB-BD84-5143EA5965A6}" type="datetime1">
              <a:rPr lang="en-US" smtClean="0"/>
              <a:t>3/23/2021</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7C6D4F80-2557-46B2-8D5A-D6FCEAE4CB50}" type="slidenum">
              <a:rPr lang="en-US" smtClean="0"/>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44DE96-47B4-4849-A4A5-A1ED305716AE}" type="datetime1">
              <a:rPr lang="en-US" smtClean="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6D4F80-2557-46B2-8D5A-D6FCEAE4CB5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984F21-5EBB-4A79-A7E3-4F995FE283FD}" type="datetime1">
              <a:rPr lang="en-US" smtClean="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6D4F80-2557-46B2-8D5A-D6FCEAE4CB50}" type="slidenum">
              <a:rPr lang="en-US" smtClean="0"/>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F50D9B4-D78F-4C30-B3F7-CE91114A12FC}" type="datetime1">
              <a:rPr lang="en-US" smtClean="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6D4F80-2557-46B2-8D5A-D6FCEAE4CB50}" type="slidenum">
              <a:rPr lang="en-US" smtClean="0"/>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9866578-AB11-4A16-84B7-78D08EF5A324}" type="datetime1">
              <a:rPr lang="en-US" smtClean="0"/>
              <a:t>3/23/2021</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7C6D4F80-2557-46B2-8D5A-D6FCEAE4CB50}" type="slidenum">
              <a:rPr lang="en-US" smtClean="0"/>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D93B6B6E-65CF-46B3-B717-BCA6CAC341D9}" type="datetime1">
              <a:rPr lang="en-US" smtClean="0"/>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6D4F80-2557-46B2-8D5A-D6FCEAE4CB50}" type="slidenum">
              <a:rPr lang="en-US" smtClean="0"/>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87B3653-0636-4EB3-866E-9E73FAD5210C}" type="datetime1">
              <a:rPr lang="en-US" smtClean="0"/>
              <a:t>3/23/2021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6D4F80-2557-46B2-8D5A-D6FCEAE4CB50}" type="slidenum">
              <a:rPr lang="en-US" smtClean="0"/>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180B337-768F-4FA8-8F2B-8652617B2367}" type="datetime1">
              <a:rPr lang="en-US" smtClean="0"/>
              <a:t>3/23/2021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6D4F80-2557-46B2-8D5A-D6FCEAE4CB50}" type="slidenum">
              <a:rPr lang="en-US" smtClean="0"/>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11D7C-9E70-4F58-9EBA-AAD01BD63851}" type="datetime1">
              <a:rPr lang="en-US" smtClean="0"/>
              <a:t>3/23/2021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6D4F80-2557-46B2-8D5A-D6FCEAE4CB50}" type="slidenum">
              <a:rPr lang="en-US" smtClean="0"/>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2FFC2F-5509-4048-988A-071EB4B19025}" type="datetime1">
              <a:rPr lang="en-US" smtClean="0"/>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6D4F80-2557-46B2-8D5A-D6FCEAE4CB50}"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C36ECA5-6D17-4200-B560-C433FBBCF1E1}" type="datetime1">
              <a:rPr lang="en-US" smtClean="0"/>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6D4F80-2557-46B2-8D5A-D6FCEAE4CB50}"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290565B8-BA3E-49D0-B8D3-21E911978829}" type="datetime1">
              <a:rPr lang="en-US" smtClean="0"/>
              <a:t>3/23/2021</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C6D4F80-2557-46B2-8D5A-D6FCEAE4CB50}" type="slidenum">
              <a:rPr lang="en-US" smtClean="0"/>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C6D4F80-2557-46B2-8D5A-D6FCEAE4CB50}" type="slidenum">
              <a:rPr lang="en-US" smtClean="0"/>
              <a:t>1</a:t>
            </a:fld>
            <a:endParaRPr lang="en-US" dirty="0"/>
          </a:p>
        </p:txBody>
      </p:sp>
      <p:sp>
        <p:nvSpPr>
          <p:cNvPr id="4" name="Title 1"/>
          <p:cNvSpPr>
            <a:spLocks noGrp="1"/>
          </p:cNvSpPr>
          <p:nvPr>
            <p:ph type="title"/>
          </p:nvPr>
        </p:nvSpPr>
        <p:spPr>
          <a:xfrm>
            <a:off x="457200" y="1143000"/>
            <a:ext cx="8229600" cy="1371600"/>
          </a:xfrm>
        </p:spPr>
        <p:txBody>
          <a:bodyPr>
            <a:noAutofit/>
          </a:bodyPr>
          <a:lstStyle/>
          <a:p>
            <a:pPr algn="ctr"/>
            <a:r>
              <a:rPr lang="en-US" sz="5400" b="1" dirty="0"/>
              <a:t>Introduction to Oil &amp; Gas Topics</a:t>
            </a:r>
          </a:p>
        </p:txBody>
      </p:sp>
      <p:sp>
        <p:nvSpPr>
          <p:cNvPr id="5" name="TextBox 4"/>
          <p:cNvSpPr txBox="1"/>
          <p:nvPr/>
        </p:nvSpPr>
        <p:spPr>
          <a:xfrm>
            <a:off x="457200" y="5334000"/>
            <a:ext cx="3352800" cy="369332"/>
          </a:xfrm>
          <a:prstGeom prst="rect">
            <a:avLst/>
          </a:prstGeom>
          <a:noFill/>
        </p:spPr>
        <p:txBody>
          <a:bodyPr wrap="square" rtlCol="0">
            <a:spAutoFit/>
          </a:bodyPr>
          <a:lstStyle/>
          <a:p>
            <a:r>
              <a:rPr lang="en-US" dirty="0"/>
              <a:t>Note: Unashamedly stolen</a:t>
            </a:r>
          </a:p>
        </p:txBody>
      </p:sp>
    </p:spTree>
    <p:extLst>
      <p:ext uri="{BB962C8B-B14F-4D97-AF65-F5344CB8AC3E}">
        <p14:creationId xmlns:p14="http://schemas.microsoft.com/office/powerpoint/2010/main" val="3838551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334000" cy="762000"/>
          </a:xfrm>
        </p:spPr>
        <p:txBody>
          <a:bodyPr>
            <a:normAutofit/>
          </a:bodyPr>
          <a:lstStyle/>
          <a:p>
            <a:r>
              <a:rPr lang="en-US" sz="3600" dirty="0"/>
              <a:t>Phase 4 - Production</a:t>
            </a:r>
          </a:p>
        </p:txBody>
      </p:sp>
      <p:sp>
        <p:nvSpPr>
          <p:cNvPr id="4" name="Slide Number Placeholder 3"/>
          <p:cNvSpPr>
            <a:spLocks noGrp="1"/>
          </p:cNvSpPr>
          <p:nvPr>
            <p:ph type="sldNum" sz="quarter" idx="12"/>
          </p:nvPr>
        </p:nvSpPr>
        <p:spPr/>
        <p:txBody>
          <a:bodyPr/>
          <a:lstStyle/>
          <a:p>
            <a:fld id="{7C6D4F80-2557-46B2-8D5A-D6FCEAE4CB50}" type="slidenum">
              <a:rPr lang="en-US" smtClean="0"/>
              <a:t>10</a:t>
            </a:fld>
            <a:endParaRPr lang="en-US" dirty="0"/>
          </a:p>
        </p:txBody>
      </p:sp>
      <p:sp>
        <p:nvSpPr>
          <p:cNvPr id="3" name="Content Placeholder 2"/>
          <p:cNvSpPr>
            <a:spLocks noGrp="1"/>
          </p:cNvSpPr>
          <p:nvPr>
            <p:ph sz="quarter" idx="1"/>
          </p:nvPr>
        </p:nvSpPr>
        <p:spPr>
          <a:xfrm>
            <a:off x="114300" y="1219200"/>
            <a:ext cx="8953500" cy="5410200"/>
          </a:xfrm>
        </p:spPr>
        <p:txBody>
          <a:bodyPr numCol="2">
            <a:normAutofit fontScale="47500" lnSpcReduction="20000"/>
          </a:bodyPr>
          <a:lstStyle/>
          <a:p>
            <a:r>
              <a:rPr lang="en-US" sz="5100" dirty="0"/>
              <a:t>Income</a:t>
            </a:r>
          </a:p>
          <a:p>
            <a:pPr lvl="1"/>
            <a:r>
              <a:rPr lang="en-US" sz="5100" dirty="0"/>
              <a:t>Working interest income</a:t>
            </a:r>
          </a:p>
          <a:p>
            <a:pPr lvl="1"/>
            <a:r>
              <a:rPr lang="en-US" sz="5100" dirty="0"/>
              <a:t>Royalty interest income</a:t>
            </a:r>
          </a:p>
          <a:p>
            <a:pPr lvl="1"/>
            <a:endParaRPr lang="en-US" sz="5100" dirty="0"/>
          </a:p>
          <a:p>
            <a:pPr marL="274320" lvl="1" indent="0">
              <a:buNone/>
            </a:pPr>
            <a:endParaRPr lang="en-US" sz="5100" dirty="0"/>
          </a:p>
          <a:p>
            <a:pPr lvl="1"/>
            <a:endParaRPr lang="en-US" sz="5100" dirty="0"/>
          </a:p>
          <a:p>
            <a:pPr lvl="1"/>
            <a:endParaRPr lang="en-US" sz="5100" dirty="0"/>
          </a:p>
          <a:p>
            <a:pPr lvl="1"/>
            <a:endParaRPr lang="en-US" sz="5100" dirty="0"/>
          </a:p>
          <a:p>
            <a:pPr lvl="1"/>
            <a:endParaRPr lang="en-US" sz="5100" dirty="0"/>
          </a:p>
          <a:p>
            <a:pPr marL="274320" lvl="1" indent="0">
              <a:buNone/>
            </a:pPr>
            <a:endParaRPr lang="en-US" sz="5100" dirty="0"/>
          </a:p>
          <a:p>
            <a:pPr marL="274320" lvl="1" indent="0">
              <a:buNone/>
            </a:pPr>
            <a:endParaRPr lang="en-US" sz="5100" dirty="0"/>
          </a:p>
          <a:p>
            <a:pPr lvl="1"/>
            <a:endParaRPr lang="en-US" sz="5100" dirty="0"/>
          </a:p>
          <a:p>
            <a:pPr lvl="1"/>
            <a:endParaRPr lang="en-US" sz="5100" dirty="0"/>
          </a:p>
          <a:p>
            <a:pPr lvl="1"/>
            <a:endParaRPr lang="en-US" sz="5100" dirty="0"/>
          </a:p>
          <a:p>
            <a:pPr lvl="1"/>
            <a:endParaRPr lang="en-US" sz="5100" dirty="0"/>
          </a:p>
          <a:p>
            <a:r>
              <a:rPr lang="en-US" sz="5100" dirty="0"/>
              <a:t>Expenses</a:t>
            </a:r>
          </a:p>
          <a:p>
            <a:pPr lvl="1"/>
            <a:r>
              <a:rPr lang="en-US" sz="5100" dirty="0"/>
              <a:t>Production taxes</a:t>
            </a:r>
          </a:p>
          <a:p>
            <a:pPr lvl="1"/>
            <a:r>
              <a:rPr lang="en-US" sz="5100" dirty="0"/>
              <a:t>Lease operating expenses (LOE)</a:t>
            </a:r>
          </a:p>
          <a:p>
            <a:pPr lvl="1"/>
            <a:r>
              <a:rPr lang="en-US" sz="5100" dirty="0"/>
              <a:t>Depreciation</a:t>
            </a:r>
          </a:p>
          <a:p>
            <a:pPr lvl="2"/>
            <a:r>
              <a:rPr lang="en-US" sz="5100" dirty="0"/>
              <a:t>Lease and well equipment, storage tanks (7 year life)</a:t>
            </a:r>
          </a:p>
          <a:p>
            <a:pPr lvl="1"/>
            <a:r>
              <a:rPr lang="en-US" sz="5100" dirty="0"/>
              <a:t>Amortization, Depletion</a:t>
            </a:r>
          </a:p>
          <a:p>
            <a:pPr lvl="1"/>
            <a:r>
              <a:rPr lang="en-US" sz="5100" dirty="0"/>
              <a:t>Allocated overhead </a:t>
            </a:r>
          </a:p>
          <a:p>
            <a:pPr lvl="1"/>
            <a:r>
              <a:rPr lang="en-US" sz="5100" dirty="0"/>
              <a:t>Workover expense</a:t>
            </a:r>
          </a:p>
          <a:p>
            <a:pPr lvl="2"/>
            <a:r>
              <a:rPr lang="en-US" sz="5100" dirty="0"/>
              <a:t>Rework/redrill to increase production </a:t>
            </a:r>
          </a:p>
          <a:p>
            <a:pPr lvl="2"/>
            <a:r>
              <a:rPr lang="en-US" sz="5100" dirty="0"/>
              <a:t>Different from IDC; not subject to Sec 1254 recapture</a:t>
            </a:r>
          </a:p>
        </p:txBody>
      </p:sp>
    </p:spTree>
    <p:extLst>
      <p:ext uri="{BB962C8B-B14F-4D97-AF65-F5344CB8AC3E}">
        <p14:creationId xmlns:p14="http://schemas.microsoft.com/office/powerpoint/2010/main" val="2045999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24"/>
            <a:ext cx="8229600" cy="1143000"/>
          </a:xfrm>
        </p:spPr>
        <p:txBody>
          <a:bodyPr>
            <a:normAutofit/>
          </a:bodyPr>
          <a:lstStyle/>
          <a:p>
            <a:r>
              <a:rPr lang="en-US" sz="3600" dirty="0"/>
              <a:t>Depletion Expense</a:t>
            </a:r>
          </a:p>
        </p:txBody>
      </p:sp>
      <p:sp>
        <p:nvSpPr>
          <p:cNvPr id="4" name="Slide Number Placeholder 3"/>
          <p:cNvSpPr>
            <a:spLocks noGrp="1"/>
          </p:cNvSpPr>
          <p:nvPr>
            <p:ph type="sldNum" sz="quarter" idx="12"/>
          </p:nvPr>
        </p:nvSpPr>
        <p:spPr/>
        <p:txBody>
          <a:bodyPr/>
          <a:lstStyle/>
          <a:p>
            <a:fld id="{7C6D4F80-2557-46B2-8D5A-D6FCEAE4CB50}" type="slidenum">
              <a:rPr lang="en-US" smtClean="0"/>
              <a:t>11</a:t>
            </a:fld>
            <a:endParaRPr lang="en-US" dirty="0"/>
          </a:p>
        </p:txBody>
      </p:sp>
      <p:sp>
        <p:nvSpPr>
          <p:cNvPr id="3" name="Content Placeholder 2"/>
          <p:cNvSpPr>
            <a:spLocks noGrp="1"/>
          </p:cNvSpPr>
          <p:nvPr>
            <p:ph sz="quarter" idx="1"/>
          </p:nvPr>
        </p:nvSpPr>
        <p:spPr>
          <a:xfrm>
            <a:off x="76200" y="1295400"/>
            <a:ext cx="8915400" cy="5257800"/>
          </a:xfrm>
        </p:spPr>
        <p:txBody>
          <a:bodyPr>
            <a:normAutofit/>
          </a:bodyPr>
          <a:lstStyle/>
          <a:p>
            <a:r>
              <a:rPr lang="en-US" dirty="0"/>
              <a:t>Greater of </a:t>
            </a:r>
            <a:r>
              <a:rPr lang="en-US" u="sng" dirty="0"/>
              <a:t>cost depletion</a:t>
            </a:r>
            <a:r>
              <a:rPr lang="en-US" dirty="0"/>
              <a:t> or </a:t>
            </a:r>
            <a:r>
              <a:rPr lang="en-US" u="sng" dirty="0"/>
              <a:t>percentage depletion</a:t>
            </a:r>
          </a:p>
          <a:p>
            <a:r>
              <a:rPr lang="en-US" dirty="0"/>
              <a:t>Cost depletion</a:t>
            </a:r>
          </a:p>
          <a:p>
            <a:pPr lvl="1"/>
            <a:r>
              <a:rPr lang="en-US" sz="2400" dirty="0"/>
              <a:t>Units of production method </a:t>
            </a:r>
          </a:p>
          <a:p>
            <a:pPr lvl="2"/>
            <a:r>
              <a:rPr lang="en-US" sz="2400" dirty="0"/>
              <a:t>Units sold during year / (units sold during year + reserves at end of year)</a:t>
            </a:r>
          </a:p>
          <a:p>
            <a:pPr lvl="2"/>
            <a:r>
              <a:rPr lang="en-US" sz="2400" dirty="0"/>
              <a:t>Fraction then multiplied by remaining basis of leasehold cost as of end of year</a:t>
            </a:r>
          </a:p>
          <a:p>
            <a:r>
              <a:rPr lang="en-US" dirty="0"/>
              <a:t>Percentage depletion</a:t>
            </a:r>
          </a:p>
          <a:p>
            <a:pPr lvl="1"/>
            <a:r>
              <a:rPr lang="en-US" sz="2400" dirty="0"/>
              <a:t>15% of gross revenue, limited to 100% of net income of property</a:t>
            </a:r>
          </a:p>
          <a:p>
            <a:pPr lvl="1"/>
            <a:r>
              <a:rPr lang="en-US" sz="2400" dirty="0"/>
              <a:t>Additional limitation of 65% of adjusted gross income</a:t>
            </a:r>
          </a:p>
          <a:p>
            <a:pPr lvl="2"/>
            <a:r>
              <a:rPr lang="en-US" sz="2100" dirty="0"/>
              <a:t>May carry forward amount limited under the 65% limitation</a:t>
            </a:r>
          </a:p>
          <a:p>
            <a:pPr lvl="1"/>
            <a:endParaRPr lang="en-US" sz="2400" dirty="0"/>
          </a:p>
          <a:p>
            <a:pPr lvl="1"/>
            <a:endParaRPr lang="en-US" dirty="0"/>
          </a:p>
        </p:txBody>
      </p:sp>
    </p:spTree>
    <p:extLst>
      <p:ext uri="{BB962C8B-B14F-4D97-AF65-F5344CB8AC3E}">
        <p14:creationId xmlns:p14="http://schemas.microsoft.com/office/powerpoint/2010/main" val="3245772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Example – Cost Depletion</a:t>
            </a:r>
          </a:p>
        </p:txBody>
      </p:sp>
      <p:sp>
        <p:nvSpPr>
          <p:cNvPr id="5" name="Slide Number Placeholder 4"/>
          <p:cNvSpPr>
            <a:spLocks noGrp="1"/>
          </p:cNvSpPr>
          <p:nvPr>
            <p:ph type="sldNum" sz="quarter" idx="12"/>
          </p:nvPr>
        </p:nvSpPr>
        <p:spPr/>
        <p:txBody>
          <a:bodyPr/>
          <a:lstStyle/>
          <a:p>
            <a:fld id="{7C6D4F80-2557-46B2-8D5A-D6FCEAE4CB50}" type="slidenum">
              <a:rPr lang="en-US" smtClean="0"/>
              <a:t>12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07033837"/>
              </p:ext>
            </p:extLst>
          </p:nvPr>
        </p:nvGraphicFramePr>
        <p:xfrm>
          <a:off x="838200" y="1828800"/>
          <a:ext cx="7696200" cy="3860801"/>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565400">
                  <a:extLst>
                    <a:ext uri="{9D8B030D-6E8A-4147-A177-3AD203B41FA5}">
                      <a16:colId xmlns:a16="http://schemas.microsoft.com/office/drawing/2014/main" val="20002"/>
                    </a:ext>
                  </a:extLst>
                </a:gridCol>
              </a:tblGrid>
              <a:tr h="1994321">
                <a:tc>
                  <a:txBody>
                    <a:bodyPr/>
                    <a:lstStyle/>
                    <a:p>
                      <a:pPr algn="ctr"/>
                      <a:r>
                        <a:rPr lang="en-US" sz="2400" dirty="0"/>
                        <a:t>Remaining</a:t>
                      </a:r>
                      <a:r>
                        <a:rPr lang="en-US" sz="2400" baseline="0" dirty="0"/>
                        <a:t> basis in leasehold cost (net of accumulated depletion)</a:t>
                      </a:r>
                      <a:endParaRPr lang="en-US" sz="2400" dirty="0"/>
                    </a:p>
                  </a:txBody>
                  <a:tcPr/>
                </a:tc>
                <a:tc>
                  <a:txBody>
                    <a:bodyPr/>
                    <a:lstStyle/>
                    <a:p>
                      <a:pPr algn="ctr"/>
                      <a:r>
                        <a:rPr lang="en-US" sz="2400" dirty="0"/>
                        <a:t>Cost depletion rate</a:t>
                      </a:r>
                    </a:p>
                  </a:txBody>
                  <a:tcPr/>
                </a:tc>
                <a:tc>
                  <a:txBody>
                    <a:bodyPr/>
                    <a:lstStyle/>
                    <a:p>
                      <a:pPr algn="ctr"/>
                      <a:r>
                        <a:rPr lang="en-US" sz="2400" dirty="0"/>
                        <a:t>Cost depletion</a:t>
                      </a:r>
                    </a:p>
                  </a:txBody>
                  <a:tcPr/>
                </a:tc>
                <a:extLst>
                  <a:ext uri="{0D108BD9-81ED-4DB2-BD59-A6C34878D82A}">
                    <a16:rowId xmlns:a16="http://schemas.microsoft.com/office/drawing/2014/main" val="10000"/>
                  </a:ext>
                </a:extLst>
              </a:tr>
              <a:tr h="622160">
                <a:tc>
                  <a:txBody>
                    <a:bodyPr/>
                    <a:lstStyle/>
                    <a:p>
                      <a:r>
                        <a:rPr lang="en-US" sz="2800" dirty="0"/>
                        <a:t>$40,000</a:t>
                      </a:r>
                    </a:p>
                  </a:txBody>
                  <a:tcPr/>
                </a:tc>
                <a:tc>
                  <a:txBody>
                    <a:bodyPr/>
                    <a:lstStyle/>
                    <a:p>
                      <a:r>
                        <a:rPr lang="en-US" sz="2800" dirty="0"/>
                        <a:t>10%</a:t>
                      </a:r>
                    </a:p>
                  </a:txBody>
                  <a:tcPr/>
                </a:tc>
                <a:tc>
                  <a:txBody>
                    <a:bodyPr/>
                    <a:lstStyle/>
                    <a:p>
                      <a:r>
                        <a:rPr lang="en-US" sz="2800" dirty="0"/>
                        <a:t>$4,000</a:t>
                      </a:r>
                    </a:p>
                  </a:txBody>
                  <a:tcPr/>
                </a:tc>
                <a:extLst>
                  <a:ext uri="{0D108BD9-81ED-4DB2-BD59-A6C34878D82A}">
                    <a16:rowId xmlns:a16="http://schemas.microsoft.com/office/drawing/2014/main" val="10001"/>
                  </a:ext>
                </a:extLst>
              </a:tr>
              <a:tr h="622160">
                <a:tc>
                  <a:txBody>
                    <a:bodyPr/>
                    <a:lstStyle/>
                    <a:p>
                      <a:r>
                        <a:rPr lang="en-US" sz="2800" dirty="0"/>
                        <a:t>$100,000</a:t>
                      </a:r>
                    </a:p>
                  </a:txBody>
                  <a:tcPr/>
                </a:tc>
                <a:tc>
                  <a:txBody>
                    <a:bodyPr/>
                    <a:lstStyle/>
                    <a:p>
                      <a:r>
                        <a:rPr lang="en-US" sz="2800" dirty="0"/>
                        <a:t>3%</a:t>
                      </a:r>
                    </a:p>
                  </a:txBody>
                  <a:tcPr/>
                </a:tc>
                <a:tc>
                  <a:txBody>
                    <a:bodyPr/>
                    <a:lstStyle/>
                    <a:p>
                      <a:r>
                        <a:rPr lang="en-US" sz="2800" dirty="0"/>
                        <a:t>$3,000</a:t>
                      </a:r>
                    </a:p>
                  </a:txBody>
                  <a:tcPr/>
                </a:tc>
                <a:extLst>
                  <a:ext uri="{0D108BD9-81ED-4DB2-BD59-A6C34878D82A}">
                    <a16:rowId xmlns:a16="http://schemas.microsoft.com/office/drawing/2014/main" val="10002"/>
                  </a:ext>
                </a:extLst>
              </a:tr>
              <a:tr h="622160">
                <a:tc>
                  <a:txBody>
                    <a:bodyPr/>
                    <a:lstStyle/>
                    <a:p>
                      <a:r>
                        <a:rPr lang="en-US" sz="2800" dirty="0"/>
                        <a:t>$0</a:t>
                      </a:r>
                    </a:p>
                  </a:txBody>
                  <a:tcPr/>
                </a:tc>
                <a:tc>
                  <a:txBody>
                    <a:bodyPr/>
                    <a:lstStyle/>
                    <a:p>
                      <a:r>
                        <a:rPr lang="en-US" sz="2800" dirty="0"/>
                        <a:t>20%</a:t>
                      </a:r>
                    </a:p>
                  </a:txBody>
                  <a:tcPr/>
                </a:tc>
                <a:tc>
                  <a:txBody>
                    <a:bodyPr/>
                    <a:lstStyle/>
                    <a:p>
                      <a:r>
                        <a:rPr lang="en-US" sz="2800" dirty="0"/>
                        <a:t>$0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78578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Example – Percentage Depletion</a:t>
            </a:r>
          </a:p>
        </p:txBody>
      </p:sp>
      <p:sp>
        <p:nvSpPr>
          <p:cNvPr id="4" name="Slide Number Placeholder 3"/>
          <p:cNvSpPr>
            <a:spLocks noGrp="1"/>
          </p:cNvSpPr>
          <p:nvPr>
            <p:ph type="sldNum" sz="quarter" idx="12"/>
          </p:nvPr>
        </p:nvSpPr>
        <p:spPr/>
        <p:txBody>
          <a:bodyPr/>
          <a:lstStyle/>
          <a:p>
            <a:fld id="{7C6D4F80-2557-46B2-8D5A-D6FCEAE4CB50}" type="slidenum">
              <a:rPr lang="en-US" smtClean="0"/>
              <a:t>13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44320186"/>
              </p:ext>
            </p:extLst>
          </p:nvPr>
        </p:nvGraphicFramePr>
        <p:xfrm>
          <a:off x="457200" y="1905000"/>
          <a:ext cx="8229600" cy="3352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sz="2800" dirty="0"/>
                        <a:t>Gross revenue</a:t>
                      </a:r>
                    </a:p>
                  </a:txBody>
                  <a:tcPr/>
                </a:tc>
                <a:tc>
                  <a:txBody>
                    <a:bodyPr/>
                    <a:lstStyle/>
                    <a:p>
                      <a:pPr algn="ctr"/>
                      <a:r>
                        <a:rPr lang="en-US" sz="2800" dirty="0"/>
                        <a:t>Net income before</a:t>
                      </a:r>
                      <a:r>
                        <a:rPr lang="en-US" sz="2800" baseline="0" dirty="0"/>
                        <a:t> depletion</a:t>
                      </a:r>
                      <a:endParaRPr lang="en-US" sz="2800" dirty="0"/>
                    </a:p>
                  </a:txBody>
                  <a:tcPr/>
                </a:tc>
                <a:tc>
                  <a:txBody>
                    <a:bodyPr/>
                    <a:lstStyle/>
                    <a:p>
                      <a:pPr algn="ctr"/>
                      <a:r>
                        <a:rPr lang="en-US" sz="2800" dirty="0"/>
                        <a:t>Percentage depletion @ 15% (limited</a:t>
                      </a:r>
                      <a:r>
                        <a:rPr lang="en-US" sz="2800" baseline="0" dirty="0"/>
                        <a:t> to net income)</a:t>
                      </a:r>
                      <a:endParaRPr lang="en-US" sz="2800" dirty="0"/>
                    </a:p>
                  </a:txBody>
                  <a:tcPr/>
                </a:tc>
                <a:extLst>
                  <a:ext uri="{0D108BD9-81ED-4DB2-BD59-A6C34878D82A}">
                    <a16:rowId xmlns:a16="http://schemas.microsoft.com/office/drawing/2014/main" val="10000"/>
                  </a:ext>
                </a:extLst>
              </a:tr>
              <a:tr h="370840">
                <a:tc>
                  <a:txBody>
                    <a:bodyPr/>
                    <a:lstStyle/>
                    <a:p>
                      <a:r>
                        <a:rPr lang="en-US" sz="2800" dirty="0"/>
                        <a:t>$100,000</a:t>
                      </a:r>
                    </a:p>
                  </a:txBody>
                  <a:tcPr/>
                </a:tc>
                <a:tc>
                  <a:txBody>
                    <a:bodyPr/>
                    <a:lstStyle/>
                    <a:p>
                      <a:r>
                        <a:rPr lang="en-US" sz="2800" dirty="0"/>
                        <a:t>$70,000</a:t>
                      </a:r>
                    </a:p>
                  </a:txBody>
                  <a:tcPr/>
                </a:tc>
                <a:tc>
                  <a:txBody>
                    <a:bodyPr/>
                    <a:lstStyle/>
                    <a:p>
                      <a:r>
                        <a:rPr lang="en-US" sz="2800" dirty="0"/>
                        <a:t>$15,000</a:t>
                      </a:r>
                    </a:p>
                  </a:txBody>
                  <a:tcPr/>
                </a:tc>
                <a:extLst>
                  <a:ext uri="{0D108BD9-81ED-4DB2-BD59-A6C34878D82A}">
                    <a16:rowId xmlns:a16="http://schemas.microsoft.com/office/drawing/2014/main" val="10001"/>
                  </a:ext>
                </a:extLst>
              </a:tr>
              <a:tr h="370840">
                <a:tc>
                  <a:txBody>
                    <a:bodyPr/>
                    <a:lstStyle/>
                    <a:p>
                      <a:r>
                        <a:rPr lang="en-US" sz="2800" dirty="0"/>
                        <a:t>$100,000</a:t>
                      </a:r>
                    </a:p>
                  </a:txBody>
                  <a:tcPr/>
                </a:tc>
                <a:tc>
                  <a:txBody>
                    <a:bodyPr/>
                    <a:lstStyle/>
                    <a:p>
                      <a:r>
                        <a:rPr lang="en-US" sz="2800" dirty="0"/>
                        <a:t>($10,000)</a:t>
                      </a:r>
                    </a:p>
                  </a:txBody>
                  <a:tcPr/>
                </a:tc>
                <a:tc>
                  <a:txBody>
                    <a:bodyPr/>
                    <a:lstStyle/>
                    <a:p>
                      <a:r>
                        <a:rPr lang="en-US" sz="2800" dirty="0"/>
                        <a:t>$0</a:t>
                      </a:r>
                    </a:p>
                  </a:txBody>
                  <a:tcPr/>
                </a:tc>
                <a:extLst>
                  <a:ext uri="{0D108BD9-81ED-4DB2-BD59-A6C34878D82A}">
                    <a16:rowId xmlns:a16="http://schemas.microsoft.com/office/drawing/2014/main" val="10002"/>
                  </a:ext>
                </a:extLst>
              </a:tr>
              <a:tr h="370840">
                <a:tc>
                  <a:txBody>
                    <a:bodyPr/>
                    <a:lstStyle/>
                    <a:p>
                      <a:r>
                        <a:rPr lang="en-US" sz="2800" dirty="0"/>
                        <a:t>$100,000</a:t>
                      </a:r>
                    </a:p>
                  </a:txBody>
                  <a:tcPr/>
                </a:tc>
                <a:tc>
                  <a:txBody>
                    <a:bodyPr/>
                    <a:lstStyle/>
                    <a:p>
                      <a:r>
                        <a:rPr lang="en-US" sz="2800" dirty="0"/>
                        <a:t>$20,000</a:t>
                      </a:r>
                    </a:p>
                  </a:txBody>
                  <a:tcPr/>
                </a:tc>
                <a:tc>
                  <a:txBody>
                    <a:bodyPr/>
                    <a:lstStyle/>
                    <a:p>
                      <a:r>
                        <a:rPr lang="en-US" sz="2800" dirty="0"/>
                        <a:t>$15,000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59799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rmAutofit/>
          </a:bodyPr>
          <a:lstStyle/>
          <a:p>
            <a:r>
              <a:rPr lang="en-US" dirty="0"/>
              <a:t>Example – Greater of Cost or % Depletion</a:t>
            </a:r>
          </a:p>
        </p:txBody>
      </p:sp>
      <p:sp>
        <p:nvSpPr>
          <p:cNvPr id="6" name="Slide Number Placeholder 5"/>
          <p:cNvSpPr>
            <a:spLocks noGrp="1"/>
          </p:cNvSpPr>
          <p:nvPr>
            <p:ph type="sldNum" sz="quarter" idx="12"/>
          </p:nvPr>
        </p:nvSpPr>
        <p:spPr/>
        <p:txBody>
          <a:bodyPr/>
          <a:lstStyle/>
          <a:p>
            <a:fld id="{7C6D4F80-2557-46B2-8D5A-D6FCEAE4CB50}" type="slidenum">
              <a:rPr lang="en-US" smtClean="0"/>
              <a:t>14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6366776"/>
              </p:ext>
            </p:extLst>
          </p:nvPr>
        </p:nvGraphicFramePr>
        <p:xfrm>
          <a:off x="152400" y="685800"/>
          <a:ext cx="8839200" cy="2052468"/>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965960">
                  <a:extLst>
                    <a:ext uri="{9D8B030D-6E8A-4147-A177-3AD203B41FA5}">
                      <a16:colId xmlns:a16="http://schemas.microsoft.com/office/drawing/2014/main" val="20003"/>
                    </a:ext>
                  </a:extLst>
                </a:gridCol>
                <a:gridCol w="1767840">
                  <a:extLst>
                    <a:ext uri="{9D8B030D-6E8A-4147-A177-3AD203B41FA5}">
                      <a16:colId xmlns:a16="http://schemas.microsoft.com/office/drawing/2014/main" val="20004"/>
                    </a:ext>
                  </a:extLst>
                </a:gridCol>
              </a:tblGrid>
              <a:tr h="685800">
                <a:tc>
                  <a:txBody>
                    <a:bodyPr/>
                    <a:lstStyle/>
                    <a:p>
                      <a:pPr algn="ctr"/>
                      <a:r>
                        <a:rPr lang="en-US" dirty="0"/>
                        <a:t>Cost Depletion</a:t>
                      </a:r>
                    </a:p>
                  </a:txBody>
                  <a:tcPr/>
                </a:tc>
                <a:tc>
                  <a:txBody>
                    <a:bodyPr/>
                    <a:lstStyle/>
                    <a:p>
                      <a:pPr algn="ctr"/>
                      <a:r>
                        <a:rPr lang="en-US" dirty="0"/>
                        <a:t>Percentage</a:t>
                      </a:r>
                      <a:r>
                        <a:rPr lang="en-US" baseline="0" dirty="0"/>
                        <a:t> Depletion</a:t>
                      </a:r>
                      <a:endParaRPr lang="en-US" dirty="0"/>
                    </a:p>
                  </a:txBody>
                  <a:tcPr/>
                </a:tc>
                <a:tc>
                  <a:txBody>
                    <a:bodyPr/>
                    <a:lstStyle/>
                    <a:p>
                      <a:pPr algn="ctr"/>
                      <a:r>
                        <a:rPr lang="en-US" dirty="0"/>
                        <a:t>Tentative</a:t>
                      </a:r>
                      <a:r>
                        <a:rPr lang="en-US" baseline="0" dirty="0"/>
                        <a:t> Depletion (greater of cost or %)</a:t>
                      </a:r>
                      <a:endParaRPr lang="en-US" dirty="0"/>
                    </a:p>
                  </a:txBody>
                  <a:tcPr/>
                </a:tc>
                <a:tc>
                  <a:txBody>
                    <a:bodyPr/>
                    <a:lstStyle/>
                    <a:p>
                      <a:pPr algn="ctr"/>
                      <a:r>
                        <a:rPr lang="en-US" dirty="0"/>
                        <a:t>Depletion Recorded</a:t>
                      </a:r>
                      <a:r>
                        <a:rPr lang="en-US" baseline="0" dirty="0"/>
                        <a:t> to Books</a:t>
                      </a:r>
                      <a:endParaRPr lang="en-US" dirty="0"/>
                    </a:p>
                  </a:txBody>
                  <a:tcPr/>
                </a:tc>
                <a:tc>
                  <a:txBody>
                    <a:bodyPr/>
                    <a:lstStyle/>
                    <a:p>
                      <a:pPr algn="ctr"/>
                      <a:r>
                        <a:rPr lang="en-US" dirty="0"/>
                        <a:t>% Depletion in Excess</a:t>
                      </a:r>
                      <a:r>
                        <a:rPr lang="en-US" baseline="0" dirty="0"/>
                        <a:t> of Basis</a:t>
                      </a:r>
                      <a:endParaRPr lang="en-US" dirty="0"/>
                    </a:p>
                  </a:txBody>
                  <a:tcPr/>
                </a:tc>
                <a:extLst>
                  <a:ext uri="{0D108BD9-81ED-4DB2-BD59-A6C34878D82A}">
                    <a16:rowId xmlns:a16="http://schemas.microsoft.com/office/drawing/2014/main" val="10000"/>
                  </a:ext>
                </a:extLst>
              </a:tr>
              <a:tr h="379356">
                <a:tc>
                  <a:txBody>
                    <a:bodyPr/>
                    <a:lstStyle/>
                    <a:p>
                      <a:r>
                        <a:rPr lang="en-US" sz="1800" dirty="0"/>
                        <a:t>$4,000</a:t>
                      </a:r>
                    </a:p>
                  </a:txBody>
                  <a:tcPr/>
                </a:tc>
                <a:tc>
                  <a:txBody>
                    <a:bodyPr/>
                    <a:lstStyle/>
                    <a:p>
                      <a:r>
                        <a:rPr lang="en-US" sz="1800" dirty="0"/>
                        <a:t>$15,000</a:t>
                      </a:r>
                    </a:p>
                  </a:txBody>
                  <a:tcPr/>
                </a:tc>
                <a:tc>
                  <a:txBody>
                    <a:bodyPr/>
                    <a:lstStyle/>
                    <a:p>
                      <a:r>
                        <a:rPr lang="en-US" sz="1800" dirty="0"/>
                        <a:t>$15,000</a:t>
                      </a:r>
                    </a:p>
                  </a:txBody>
                  <a:tcPr/>
                </a:tc>
                <a:tc>
                  <a:txBody>
                    <a:bodyPr/>
                    <a:lstStyle/>
                    <a:p>
                      <a:r>
                        <a:rPr lang="en-US" sz="1800" dirty="0"/>
                        <a:t>$15,000</a:t>
                      </a:r>
                    </a:p>
                  </a:txBody>
                  <a:tcPr/>
                </a:tc>
                <a:tc>
                  <a:txBody>
                    <a:bodyPr/>
                    <a:lstStyle/>
                    <a:p>
                      <a:r>
                        <a:rPr lang="en-US" sz="1800" dirty="0"/>
                        <a:t>$0</a:t>
                      </a:r>
                    </a:p>
                  </a:txBody>
                  <a:tcPr/>
                </a:tc>
                <a:extLst>
                  <a:ext uri="{0D108BD9-81ED-4DB2-BD59-A6C34878D82A}">
                    <a16:rowId xmlns:a16="http://schemas.microsoft.com/office/drawing/2014/main" val="10001"/>
                  </a:ext>
                </a:extLst>
              </a:tr>
              <a:tr h="379356">
                <a:tc>
                  <a:txBody>
                    <a:bodyPr/>
                    <a:lstStyle/>
                    <a:p>
                      <a:r>
                        <a:rPr lang="en-US" sz="1800" dirty="0"/>
                        <a:t>$3,000</a:t>
                      </a:r>
                    </a:p>
                  </a:txBody>
                  <a:tcPr/>
                </a:tc>
                <a:tc>
                  <a:txBody>
                    <a:bodyPr/>
                    <a:lstStyle/>
                    <a:p>
                      <a:r>
                        <a:rPr lang="en-US" sz="1800" dirty="0"/>
                        <a:t>$0</a:t>
                      </a:r>
                    </a:p>
                  </a:txBody>
                  <a:tcPr/>
                </a:tc>
                <a:tc>
                  <a:txBody>
                    <a:bodyPr/>
                    <a:lstStyle/>
                    <a:p>
                      <a:r>
                        <a:rPr lang="en-US" sz="1800" dirty="0"/>
                        <a:t>$3,000</a:t>
                      </a:r>
                    </a:p>
                  </a:txBody>
                  <a:tcPr/>
                </a:tc>
                <a:tc>
                  <a:txBody>
                    <a:bodyPr/>
                    <a:lstStyle/>
                    <a:p>
                      <a:r>
                        <a:rPr lang="en-US" sz="1800" dirty="0"/>
                        <a:t>$3,000</a:t>
                      </a:r>
                    </a:p>
                  </a:txBody>
                  <a:tcPr/>
                </a:tc>
                <a:tc>
                  <a:txBody>
                    <a:bodyPr/>
                    <a:lstStyle/>
                    <a:p>
                      <a:r>
                        <a:rPr lang="en-US" sz="1800" dirty="0"/>
                        <a:t>$0</a:t>
                      </a:r>
                    </a:p>
                  </a:txBody>
                  <a:tcPr/>
                </a:tc>
                <a:extLst>
                  <a:ext uri="{0D108BD9-81ED-4DB2-BD59-A6C34878D82A}">
                    <a16:rowId xmlns:a16="http://schemas.microsoft.com/office/drawing/2014/main" val="10002"/>
                  </a:ext>
                </a:extLst>
              </a:tr>
              <a:tr h="379356">
                <a:tc>
                  <a:txBody>
                    <a:bodyPr/>
                    <a:lstStyle/>
                    <a:p>
                      <a:r>
                        <a:rPr lang="en-US" sz="1800" dirty="0"/>
                        <a:t>$0</a:t>
                      </a:r>
                    </a:p>
                  </a:txBody>
                  <a:tcPr/>
                </a:tc>
                <a:tc>
                  <a:txBody>
                    <a:bodyPr/>
                    <a:lstStyle/>
                    <a:p>
                      <a:r>
                        <a:rPr lang="en-US" sz="1800" dirty="0"/>
                        <a:t>$15,000</a:t>
                      </a:r>
                    </a:p>
                  </a:txBody>
                  <a:tcPr/>
                </a:tc>
                <a:tc>
                  <a:txBody>
                    <a:bodyPr/>
                    <a:lstStyle/>
                    <a:p>
                      <a:r>
                        <a:rPr lang="en-US" sz="1800" dirty="0"/>
                        <a:t>$15,000</a:t>
                      </a:r>
                    </a:p>
                  </a:txBody>
                  <a:tcPr/>
                </a:tc>
                <a:tc>
                  <a:txBody>
                    <a:bodyPr/>
                    <a:lstStyle/>
                    <a:p>
                      <a:r>
                        <a:rPr lang="en-US" sz="1800" dirty="0"/>
                        <a:t>$0</a:t>
                      </a:r>
                    </a:p>
                  </a:txBody>
                  <a:tcPr/>
                </a:tc>
                <a:tc>
                  <a:txBody>
                    <a:bodyPr/>
                    <a:lstStyle/>
                    <a:p>
                      <a:r>
                        <a:rPr lang="en-US" sz="1800" dirty="0"/>
                        <a:t>$15,000</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457200" y="2819400"/>
            <a:ext cx="86106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Tentative depletion</a:t>
            </a:r>
          </a:p>
          <a:p>
            <a:pPr marL="742950" lvl="1" indent="-285750">
              <a:buFont typeface="Arial" panose="020B0604020202020204" pitchFamily="34" charset="0"/>
              <a:buChar char="•"/>
            </a:pPr>
            <a:r>
              <a:rPr lang="en-US" dirty="0"/>
              <a:t>Total depletion expense allowed as a deduction by taxpayer</a:t>
            </a:r>
          </a:p>
          <a:p>
            <a:pPr marL="742950" lvl="1" indent="-285750">
              <a:buFont typeface="Arial" panose="020B0604020202020204" pitchFamily="34" charset="0"/>
              <a:buChar char="•"/>
            </a:pPr>
            <a:r>
              <a:rPr lang="en-US" dirty="0"/>
              <a:t>Consists of (1) depletion recorded to books, and (2) % depletion in excess of basis</a:t>
            </a:r>
          </a:p>
          <a:p>
            <a:pPr lvl="1"/>
            <a:endParaRPr lang="en-US" dirty="0"/>
          </a:p>
          <a:p>
            <a:pPr marL="285750" indent="-285750">
              <a:buFont typeface="Arial" panose="020B0604020202020204" pitchFamily="34" charset="0"/>
              <a:buChar char="•"/>
            </a:pPr>
            <a:r>
              <a:rPr lang="en-US" dirty="0"/>
              <a:t>Depletion recorded to books </a:t>
            </a:r>
          </a:p>
          <a:p>
            <a:pPr marL="742950" lvl="1" indent="-285750">
              <a:buFont typeface="Arial" panose="020B0604020202020204" pitchFamily="34" charset="0"/>
              <a:buChar char="•"/>
            </a:pPr>
            <a:r>
              <a:rPr lang="en-US" dirty="0"/>
              <a:t>Reduces remaining basis in leasehold cost </a:t>
            </a:r>
          </a:p>
          <a:p>
            <a:pPr marL="742950" lvl="1" indent="-285750">
              <a:buFont typeface="Arial" panose="020B0604020202020204" pitchFamily="34" charset="0"/>
              <a:buChar char="•"/>
            </a:pPr>
            <a:r>
              <a:rPr lang="en-US" dirty="0"/>
              <a:t>Posted as an M-1 book to tax adjustment on partnership tax return</a:t>
            </a:r>
          </a:p>
          <a:p>
            <a:pPr marL="1200150" lvl="2" indent="-285750">
              <a:buFont typeface="Arial" panose="020B0604020202020204" pitchFamily="34" charset="0"/>
              <a:buChar char="•"/>
            </a:pPr>
            <a:r>
              <a:rPr lang="en-US" dirty="0"/>
              <a:t>Depletion passes thru on K-1 as informational item</a:t>
            </a:r>
          </a:p>
          <a:p>
            <a:pPr lvl="2"/>
            <a:endParaRPr lang="en-US" dirty="0"/>
          </a:p>
          <a:p>
            <a:pPr marL="285750" indent="-285750">
              <a:buFont typeface="Arial" panose="020B0604020202020204" pitchFamily="34" charset="0"/>
              <a:buChar char="•"/>
            </a:pPr>
            <a:r>
              <a:rPr lang="en-US" dirty="0"/>
              <a:t>Percentage depletion in excess of basis</a:t>
            </a:r>
          </a:p>
          <a:p>
            <a:pPr marL="742950" lvl="1" indent="-285750">
              <a:buFont typeface="Arial" panose="020B0604020202020204" pitchFamily="34" charset="0"/>
              <a:buChar char="•"/>
            </a:pPr>
            <a:r>
              <a:rPr lang="en-US" dirty="0"/>
              <a:t>Not posted to books and doesn’t reduce basis because no basis remaining</a:t>
            </a:r>
          </a:p>
          <a:p>
            <a:pPr marL="742950" lvl="1" indent="-285750">
              <a:buFont typeface="Arial" panose="020B0604020202020204" pitchFamily="34" charset="0"/>
              <a:buChar char="•"/>
            </a:pPr>
            <a:r>
              <a:rPr lang="en-US" dirty="0"/>
              <a:t>Passes thru on K-1 as informational item</a:t>
            </a:r>
          </a:p>
          <a:p>
            <a:pPr marL="742950" lvl="1" indent="-285750">
              <a:buFont typeface="Arial" panose="020B0604020202020204" pitchFamily="34" charset="0"/>
              <a:buChar char="•"/>
            </a:pPr>
            <a:r>
              <a:rPr lang="en-US" dirty="0"/>
              <a:t>Subject to 65% taxable income limitation</a:t>
            </a:r>
          </a:p>
          <a:p>
            <a:pPr marL="1200150" lvl="2" indent="-285750">
              <a:buFont typeface="Arial" panose="020B0604020202020204" pitchFamily="34" charset="0"/>
              <a:buChar char="•"/>
            </a:pPr>
            <a:r>
              <a:rPr lang="en-US" dirty="0"/>
              <a:t>Disallowed depletion carried forward</a:t>
            </a:r>
          </a:p>
        </p:txBody>
      </p:sp>
    </p:spTree>
    <p:extLst>
      <p:ext uri="{BB962C8B-B14F-4D97-AF65-F5344CB8AC3E}">
        <p14:creationId xmlns:p14="http://schemas.microsoft.com/office/powerpoint/2010/main" val="908009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Other Payments Received by Land Owner</a:t>
            </a:r>
          </a:p>
        </p:txBody>
      </p:sp>
      <p:sp>
        <p:nvSpPr>
          <p:cNvPr id="4" name="Slide Number Placeholder 3"/>
          <p:cNvSpPr>
            <a:spLocks noGrp="1"/>
          </p:cNvSpPr>
          <p:nvPr>
            <p:ph type="sldNum" sz="quarter" idx="12"/>
          </p:nvPr>
        </p:nvSpPr>
        <p:spPr/>
        <p:txBody>
          <a:bodyPr/>
          <a:lstStyle/>
          <a:p>
            <a:fld id="{7C6D4F80-2557-46B2-8D5A-D6FCEAE4CB50}" type="slidenum">
              <a:rPr lang="en-US" smtClean="0"/>
              <a:t>15</a:t>
            </a:fld>
            <a:endParaRPr lang="en-US" dirty="0"/>
          </a:p>
        </p:txBody>
      </p:sp>
      <p:sp>
        <p:nvSpPr>
          <p:cNvPr id="3" name="Content Placeholder 2"/>
          <p:cNvSpPr>
            <a:spLocks noGrp="1"/>
          </p:cNvSpPr>
          <p:nvPr>
            <p:ph sz="quarter" idx="1"/>
          </p:nvPr>
        </p:nvSpPr>
        <p:spPr>
          <a:xfrm>
            <a:off x="381000" y="1219200"/>
            <a:ext cx="8305800" cy="5410200"/>
          </a:xfrm>
        </p:spPr>
        <p:txBody>
          <a:bodyPr>
            <a:normAutofit fontScale="92500" lnSpcReduction="10000"/>
          </a:bodyPr>
          <a:lstStyle/>
          <a:p>
            <a:r>
              <a:rPr lang="en-US" sz="2800" dirty="0"/>
              <a:t>Payment for right of way &amp; pipeline easements </a:t>
            </a:r>
            <a:r>
              <a:rPr lang="en-US" sz="2200" dirty="0"/>
              <a:t>(limited term of years)</a:t>
            </a:r>
          </a:p>
          <a:p>
            <a:pPr lvl="2"/>
            <a:r>
              <a:rPr lang="en-US" sz="2400" dirty="0"/>
              <a:t>Tax Treatment by land owner -</a:t>
            </a:r>
          </a:p>
          <a:p>
            <a:pPr lvl="3"/>
            <a:r>
              <a:rPr lang="en-US" sz="2400" dirty="0"/>
              <a:t>Reduce basis of land then treat excess, if any, as gain on sale </a:t>
            </a:r>
          </a:p>
          <a:p>
            <a:pPr lvl="4"/>
            <a:r>
              <a:rPr lang="en-US" sz="2000" dirty="0"/>
              <a:t>Capital gain if land not used for business;  Sec 1231gain if land used for business and held more than one year</a:t>
            </a:r>
          </a:p>
          <a:p>
            <a:pPr lvl="4"/>
            <a:r>
              <a:rPr lang="en-US" sz="2000" dirty="0"/>
              <a:t>Basis allocation should be based upon specific allocation of the affected acres, not the entire acreage owned</a:t>
            </a:r>
          </a:p>
          <a:p>
            <a:r>
              <a:rPr lang="en-US" sz="2800" dirty="0"/>
              <a:t>Payment for damages to land</a:t>
            </a:r>
          </a:p>
          <a:p>
            <a:pPr lvl="2"/>
            <a:r>
              <a:rPr lang="en-US" sz="2400" dirty="0"/>
              <a:t>Tax Treatment by land owner -</a:t>
            </a:r>
          </a:p>
          <a:p>
            <a:pPr lvl="3"/>
            <a:r>
              <a:rPr lang="en-US" sz="2400" dirty="0"/>
              <a:t>Reduction of basis of land then treat excess, if any, as capital gain or Sec 1231 gain if used for business</a:t>
            </a:r>
          </a:p>
          <a:p>
            <a:r>
              <a:rPr lang="en-US" sz="2800" dirty="0"/>
              <a:t>Payment for damages to crops or for loss of profits</a:t>
            </a:r>
          </a:p>
          <a:p>
            <a:pPr lvl="2"/>
            <a:r>
              <a:rPr lang="en-US" sz="2400" dirty="0"/>
              <a:t>Tax Treatment by land owner -</a:t>
            </a:r>
          </a:p>
          <a:p>
            <a:pPr lvl="3"/>
            <a:r>
              <a:rPr lang="en-US" sz="2400" dirty="0"/>
              <a:t>Ordinary income</a:t>
            </a:r>
          </a:p>
          <a:p>
            <a:pPr lvl="3"/>
            <a:endParaRPr lang="en-US" sz="2200" dirty="0"/>
          </a:p>
          <a:p>
            <a:pPr lvl="3"/>
            <a:endParaRPr lang="en-US" sz="2200" dirty="0"/>
          </a:p>
        </p:txBody>
      </p:sp>
    </p:spTree>
    <p:extLst>
      <p:ext uri="{BB962C8B-B14F-4D97-AF65-F5344CB8AC3E}">
        <p14:creationId xmlns:p14="http://schemas.microsoft.com/office/powerpoint/2010/main" val="1424131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Other Payments Received by Land Owner</a:t>
            </a:r>
          </a:p>
        </p:txBody>
      </p:sp>
      <p:sp>
        <p:nvSpPr>
          <p:cNvPr id="4" name="Slide Number Placeholder 3"/>
          <p:cNvSpPr>
            <a:spLocks noGrp="1"/>
          </p:cNvSpPr>
          <p:nvPr>
            <p:ph type="sldNum" sz="quarter" idx="12"/>
          </p:nvPr>
        </p:nvSpPr>
        <p:spPr/>
        <p:txBody>
          <a:bodyPr/>
          <a:lstStyle/>
          <a:p>
            <a:fld id="{7C6D4F80-2557-46B2-8D5A-D6FCEAE4CB50}" type="slidenum">
              <a:rPr lang="en-US" smtClean="0"/>
              <a:t>16</a:t>
            </a:fld>
            <a:endParaRPr lang="en-US" dirty="0"/>
          </a:p>
        </p:txBody>
      </p:sp>
      <p:sp>
        <p:nvSpPr>
          <p:cNvPr id="3" name="Content Placeholder 2"/>
          <p:cNvSpPr>
            <a:spLocks noGrp="1"/>
          </p:cNvSpPr>
          <p:nvPr>
            <p:ph sz="quarter" idx="1"/>
          </p:nvPr>
        </p:nvSpPr>
        <p:spPr>
          <a:xfrm>
            <a:off x="381000" y="1219200"/>
            <a:ext cx="8305800" cy="5410200"/>
          </a:xfrm>
        </p:spPr>
        <p:txBody>
          <a:bodyPr>
            <a:normAutofit/>
          </a:bodyPr>
          <a:lstStyle/>
          <a:p>
            <a:r>
              <a:rPr lang="en-US" sz="2800" dirty="0"/>
              <a:t>Payment for damages to personal property &amp; livestock</a:t>
            </a:r>
          </a:p>
          <a:p>
            <a:pPr lvl="2"/>
            <a:r>
              <a:rPr lang="en-US" sz="2400" dirty="0"/>
              <a:t>Tax Treatment by land owner -</a:t>
            </a:r>
          </a:p>
          <a:p>
            <a:pPr lvl="3"/>
            <a:r>
              <a:rPr lang="en-US" sz="2400" dirty="0"/>
              <a:t>Involuntary conversion</a:t>
            </a:r>
            <a:endParaRPr lang="en-US" sz="2200" dirty="0"/>
          </a:p>
          <a:p>
            <a:r>
              <a:rPr lang="en-US" sz="2800" dirty="0"/>
              <a:t>Payment for gravel sales</a:t>
            </a:r>
          </a:p>
          <a:p>
            <a:pPr lvl="2"/>
            <a:r>
              <a:rPr lang="en-US" sz="2400" dirty="0"/>
              <a:t>Tax Treatment by land owner -</a:t>
            </a:r>
          </a:p>
          <a:p>
            <a:pPr lvl="3"/>
            <a:r>
              <a:rPr lang="en-US" sz="2400" dirty="0"/>
              <a:t>Ordinary income</a:t>
            </a:r>
          </a:p>
          <a:p>
            <a:pPr lvl="3"/>
            <a:r>
              <a:rPr lang="en-US" sz="2400" dirty="0"/>
              <a:t>Potentially eligible for a percentage depletion rate of 5% under IRC 613(b)(6)(A) </a:t>
            </a:r>
          </a:p>
          <a:p>
            <a:r>
              <a:rPr lang="en-US" sz="2800" dirty="0"/>
              <a:t>Payment for water sales</a:t>
            </a:r>
          </a:p>
          <a:p>
            <a:pPr lvl="2"/>
            <a:r>
              <a:rPr lang="en-US" sz="2400" dirty="0"/>
              <a:t>Tax Treatment by land owner -</a:t>
            </a:r>
          </a:p>
          <a:p>
            <a:pPr lvl="3"/>
            <a:r>
              <a:rPr lang="en-US" sz="2400" dirty="0"/>
              <a:t>Ordinary income</a:t>
            </a:r>
          </a:p>
          <a:p>
            <a:pPr marL="868680" lvl="3" indent="0">
              <a:buNone/>
            </a:pPr>
            <a:endParaRPr lang="en-US" sz="2200" dirty="0"/>
          </a:p>
          <a:p>
            <a:pPr lvl="3"/>
            <a:endParaRPr lang="en-US" sz="2200" dirty="0"/>
          </a:p>
        </p:txBody>
      </p:sp>
    </p:spTree>
    <p:extLst>
      <p:ext uri="{BB962C8B-B14F-4D97-AF65-F5344CB8AC3E}">
        <p14:creationId xmlns:p14="http://schemas.microsoft.com/office/powerpoint/2010/main" val="2108456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Satellite Image – Eagle Ford Shale</a:t>
            </a:r>
          </a:p>
        </p:txBody>
      </p:sp>
      <p:sp>
        <p:nvSpPr>
          <p:cNvPr id="4" name="Slide Number Placeholder 3"/>
          <p:cNvSpPr>
            <a:spLocks noGrp="1"/>
          </p:cNvSpPr>
          <p:nvPr>
            <p:ph type="sldNum" sz="quarter" idx="12"/>
          </p:nvPr>
        </p:nvSpPr>
        <p:spPr/>
        <p:txBody>
          <a:bodyPr/>
          <a:lstStyle/>
          <a:p>
            <a:fld id="{7C6D4F80-2557-46B2-8D5A-D6FCEAE4CB50}" type="slidenum">
              <a:rPr lang="en-US" smtClean="0"/>
              <a:t>2</a:t>
            </a:fld>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1219200"/>
            <a:ext cx="8686800" cy="5111481"/>
          </a:xfrm>
        </p:spPr>
      </p:pic>
    </p:spTree>
    <p:extLst>
      <p:ext uri="{BB962C8B-B14F-4D97-AF65-F5344CB8AC3E}">
        <p14:creationId xmlns:p14="http://schemas.microsoft.com/office/powerpoint/2010/main" val="109622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90"/>
            <a:ext cx="8305800" cy="692590"/>
          </a:xfrm>
        </p:spPr>
        <p:txBody>
          <a:bodyPr>
            <a:normAutofit/>
          </a:bodyPr>
          <a:lstStyle/>
          <a:p>
            <a:r>
              <a:rPr lang="en-US" sz="3600" dirty="0"/>
              <a:t>Types of Mineral Interests</a:t>
            </a:r>
          </a:p>
        </p:txBody>
      </p:sp>
      <p:sp>
        <p:nvSpPr>
          <p:cNvPr id="4" name="Slide Number Placeholder 3"/>
          <p:cNvSpPr>
            <a:spLocks noGrp="1"/>
          </p:cNvSpPr>
          <p:nvPr>
            <p:ph type="sldNum" sz="quarter" idx="12"/>
          </p:nvPr>
        </p:nvSpPr>
        <p:spPr/>
        <p:txBody>
          <a:bodyPr/>
          <a:lstStyle/>
          <a:p>
            <a:fld id="{7C6D4F80-2557-46B2-8D5A-D6FCEAE4CB50}" type="slidenum">
              <a:rPr lang="en-US" smtClean="0"/>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34368369"/>
              </p:ext>
            </p:extLst>
          </p:nvPr>
        </p:nvGraphicFramePr>
        <p:xfrm>
          <a:off x="0" y="675012"/>
          <a:ext cx="9143999" cy="6182987"/>
        </p:xfrm>
        <a:graphic>
          <a:graphicData uri="http://schemas.openxmlformats.org/drawingml/2006/table">
            <a:tbl>
              <a:tblPr firstRow="1" bandRow="1">
                <a:tableStyleId>{5C22544A-7EE6-4342-B048-85BDC9FD1C3A}</a:tableStyleId>
              </a:tblPr>
              <a:tblGrid>
                <a:gridCol w="2923725">
                  <a:extLst>
                    <a:ext uri="{9D8B030D-6E8A-4147-A177-3AD203B41FA5}">
                      <a16:colId xmlns:a16="http://schemas.microsoft.com/office/drawing/2014/main" val="20000"/>
                    </a:ext>
                  </a:extLst>
                </a:gridCol>
                <a:gridCol w="3019875">
                  <a:extLst>
                    <a:ext uri="{9D8B030D-6E8A-4147-A177-3AD203B41FA5}">
                      <a16:colId xmlns:a16="http://schemas.microsoft.com/office/drawing/2014/main" val="20001"/>
                    </a:ext>
                  </a:extLst>
                </a:gridCol>
                <a:gridCol w="3200399">
                  <a:extLst>
                    <a:ext uri="{9D8B030D-6E8A-4147-A177-3AD203B41FA5}">
                      <a16:colId xmlns:a16="http://schemas.microsoft.com/office/drawing/2014/main" val="20002"/>
                    </a:ext>
                  </a:extLst>
                </a:gridCol>
              </a:tblGrid>
              <a:tr h="412812">
                <a:tc>
                  <a:txBody>
                    <a:bodyPr/>
                    <a:lstStyle/>
                    <a:p>
                      <a:pPr algn="ctr"/>
                      <a:r>
                        <a:rPr lang="en-US" dirty="0"/>
                        <a:t>Royalty</a:t>
                      </a:r>
                      <a:r>
                        <a:rPr lang="en-US" baseline="0" dirty="0"/>
                        <a:t> Interest</a:t>
                      </a:r>
                      <a:endParaRPr lang="en-US" dirty="0"/>
                    </a:p>
                  </a:txBody>
                  <a:tcPr/>
                </a:tc>
                <a:tc>
                  <a:txBody>
                    <a:bodyPr/>
                    <a:lstStyle/>
                    <a:p>
                      <a:pPr algn="ctr"/>
                      <a:r>
                        <a:rPr lang="en-US" dirty="0"/>
                        <a:t>Working Interest</a:t>
                      </a:r>
                    </a:p>
                  </a:txBody>
                  <a:tcPr/>
                </a:tc>
                <a:tc>
                  <a:txBody>
                    <a:bodyPr/>
                    <a:lstStyle/>
                    <a:p>
                      <a:r>
                        <a:rPr lang="en-US" dirty="0"/>
                        <a:t>Overriding</a:t>
                      </a:r>
                      <a:r>
                        <a:rPr lang="en-US" baseline="0" dirty="0"/>
                        <a:t> Royalty Interest</a:t>
                      </a:r>
                      <a:endParaRPr lang="en-US" dirty="0"/>
                    </a:p>
                  </a:txBody>
                  <a:tcPr/>
                </a:tc>
                <a:extLst>
                  <a:ext uri="{0D108BD9-81ED-4DB2-BD59-A6C34878D82A}">
                    <a16:rowId xmlns:a16="http://schemas.microsoft.com/office/drawing/2014/main" val="10000"/>
                  </a:ext>
                </a:extLst>
              </a:tr>
              <a:tr h="1465441">
                <a:tc>
                  <a:txBody>
                    <a:bodyPr/>
                    <a:lstStyle/>
                    <a:p>
                      <a:r>
                        <a:rPr lang="en-US" sz="1800" dirty="0"/>
                        <a:t>Created when land owner leases</a:t>
                      </a:r>
                      <a:r>
                        <a:rPr lang="en-US" sz="1800" baseline="0" dirty="0"/>
                        <a:t> operating rights to mineral property.  Land owner retains a royalty interest in lease agreement.</a:t>
                      </a:r>
                      <a:endParaRPr lang="en-US" sz="1800" dirty="0"/>
                    </a:p>
                  </a:txBody>
                  <a:tcPr/>
                </a:tc>
                <a:tc>
                  <a:txBody>
                    <a:bodyPr/>
                    <a:lstStyle/>
                    <a:p>
                      <a:r>
                        <a:rPr lang="en-US" sz="1800" dirty="0"/>
                        <a:t>Created when operating</a:t>
                      </a:r>
                      <a:r>
                        <a:rPr lang="en-US" sz="1800" baseline="0" dirty="0"/>
                        <a:t> rights to mineral property are leased from land owner.</a:t>
                      </a:r>
                      <a:endParaRPr lang="en-US" sz="1800" dirty="0"/>
                    </a:p>
                  </a:txBody>
                  <a:tcPr/>
                </a:tc>
                <a:tc>
                  <a:txBody>
                    <a:bodyPr/>
                    <a:lstStyle/>
                    <a:p>
                      <a:r>
                        <a:rPr lang="en-US" sz="1800" dirty="0"/>
                        <a:t>Created when interest is “carved out” of working interest.</a:t>
                      </a:r>
                    </a:p>
                  </a:txBody>
                  <a:tcPr/>
                </a:tc>
                <a:extLst>
                  <a:ext uri="{0D108BD9-81ED-4DB2-BD59-A6C34878D82A}">
                    <a16:rowId xmlns:a16="http://schemas.microsoft.com/office/drawing/2014/main" val="10001"/>
                  </a:ext>
                </a:extLst>
              </a:tr>
              <a:tr h="2839293">
                <a:tc>
                  <a:txBody>
                    <a:bodyPr/>
                    <a:lstStyle/>
                    <a:p>
                      <a:r>
                        <a:rPr lang="en-US" sz="1800" dirty="0"/>
                        <a:t>Permanent interest</a:t>
                      </a:r>
                      <a:r>
                        <a:rPr lang="en-US" sz="1800" baseline="0" dirty="0"/>
                        <a:t> – landowner’s rights continue even if lease is terminated or abandoned.</a:t>
                      </a:r>
                      <a:endParaRPr lang="en-US" sz="1800" dirty="0"/>
                    </a:p>
                  </a:txBody>
                  <a:tcPr/>
                </a:tc>
                <a:tc>
                  <a:txBody>
                    <a:bodyPr/>
                    <a:lstStyle/>
                    <a:p>
                      <a:r>
                        <a:rPr lang="en-US" sz="1800" dirty="0"/>
                        <a:t>Temporary</a:t>
                      </a:r>
                      <a:r>
                        <a:rPr lang="en-US" sz="1800" baseline="0" dirty="0"/>
                        <a:t> interest – limited to term of the lease unless oil &amp; gas is produced.  As long as operations and production continues, lease and working interest continues.  If, however, well is not drilled during lease term, lease expires and working interest reverts back to landowner.</a:t>
                      </a:r>
                      <a:endParaRPr lang="en-US" sz="1800" dirty="0"/>
                    </a:p>
                  </a:txBody>
                  <a:tcPr/>
                </a:tc>
                <a:tc>
                  <a:txBody>
                    <a:bodyPr/>
                    <a:lstStyle/>
                    <a:p>
                      <a:r>
                        <a:rPr lang="en-US" sz="1800" dirty="0"/>
                        <a:t>Temporary interest – limited</a:t>
                      </a:r>
                      <a:r>
                        <a:rPr lang="en-US" sz="1800" baseline="0" dirty="0"/>
                        <a:t> to term of lease and life of working interest.  If lease expires, working interest reverts back to landowner and ORRI expires.</a:t>
                      </a:r>
                      <a:endParaRPr lang="en-US" sz="1800" dirty="0"/>
                    </a:p>
                  </a:txBody>
                  <a:tcPr/>
                </a:tc>
                <a:extLst>
                  <a:ext uri="{0D108BD9-81ED-4DB2-BD59-A6C34878D82A}">
                    <a16:rowId xmlns:a16="http://schemas.microsoft.com/office/drawing/2014/main" val="10002"/>
                  </a:ext>
                </a:extLst>
              </a:tr>
              <a:tr h="1465441">
                <a:tc>
                  <a:txBody>
                    <a:bodyPr/>
                    <a:lstStyle/>
                    <a:p>
                      <a:r>
                        <a:rPr lang="en-US" sz="1800" dirty="0"/>
                        <a:t>Low risk - Liable</a:t>
                      </a:r>
                      <a:r>
                        <a:rPr lang="en-US" sz="1800" baseline="0" dirty="0"/>
                        <a:t> for production taxes, but not costs or responsibilities of exploration, development, or operation.</a:t>
                      </a:r>
                      <a:endParaRPr lang="en-US" sz="1800" dirty="0"/>
                    </a:p>
                  </a:txBody>
                  <a:tcPr/>
                </a:tc>
                <a:tc>
                  <a:txBody>
                    <a:bodyPr/>
                    <a:lstStyle/>
                    <a:p>
                      <a:r>
                        <a:rPr lang="en-US" sz="1800" dirty="0"/>
                        <a:t>High risk -</a:t>
                      </a:r>
                      <a:r>
                        <a:rPr lang="en-US" sz="1800" baseline="0" dirty="0"/>
                        <a:t> </a:t>
                      </a:r>
                      <a:r>
                        <a:rPr lang="en-US" sz="1800" dirty="0"/>
                        <a:t>Liable</a:t>
                      </a:r>
                      <a:r>
                        <a:rPr lang="en-US" sz="1800" baseline="0" dirty="0"/>
                        <a:t> for cost and responsibilities of exploration, development, and operation.</a:t>
                      </a:r>
                      <a:endParaRPr lang="en-US" sz="1800" dirty="0"/>
                    </a:p>
                  </a:txBody>
                  <a:tcPr/>
                </a:tc>
                <a:tc>
                  <a:txBody>
                    <a:bodyPr/>
                    <a:lstStyle/>
                    <a:p>
                      <a:r>
                        <a:rPr lang="en-US" sz="1800" dirty="0"/>
                        <a:t>Low risk - Liable</a:t>
                      </a:r>
                      <a:r>
                        <a:rPr lang="en-US" sz="1800" baseline="0" dirty="0"/>
                        <a:t> for production taxes, but not costs or responsibilities of exploration, development, or operation.</a:t>
                      </a:r>
                      <a:endParaRPr lang="en-US" sz="1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71940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sz="3600" dirty="0"/>
              <a:t>Example 1</a:t>
            </a:r>
          </a:p>
        </p:txBody>
      </p:sp>
      <p:sp>
        <p:nvSpPr>
          <p:cNvPr id="8" name="Slide Number Placeholder 7"/>
          <p:cNvSpPr>
            <a:spLocks noGrp="1"/>
          </p:cNvSpPr>
          <p:nvPr>
            <p:ph type="sldNum" sz="quarter" idx="12"/>
          </p:nvPr>
        </p:nvSpPr>
        <p:spPr/>
        <p:txBody>
          <a:bodyPr/>
          <a:lstStyle/>
          <a:p>
            <a:fld id="{7C6D4F80-2557-46B2-8D5A-D6FCEAE4CB50}" type="slidenum">
              <a:rPr lang="en-US" smtClean="0"/>
              <a:t>4</a:t>
            </a:fld>
            <a:endParaRPr lang="en-US" dirty="0"/>
          </a:p>
        </p:txBody>
      </p:sp>
      <p:sp>
        <p:nvSpPr>
          <p:cNvPr id="3" name="Rectangle 2"/>
          <p:cNvSpPr/>
          <p:nvPr/>
        </p:nvSpPr>
        <p:spPr>
          <a:xfrm>
            <a:off x="3277277" y="1219200"/>
            <a:ext cx="2590800" cy="1501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Landowner – 100% working interest</a:t>
            </a:r>
          </a:p>
        </p:txBody>
      </p:sp>
      <p:sp>
        <p:nvSpPr>
          <p:cNvPr id="4" name="Rectangle 3"/>
          <p:cNvSpPr/>
          <p:nvPr/>
        </p:nvSpPr>
        <p:spPr>
          <a:xfrm>
            <a:off x="809869" y="4743261"/>
            <a:ext cx="2590800" cy="1501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Landowner – 20% royalty interest</a:t>
            </a:r>
          </a:p>
        </p:txBody>
      </p:sp>
      <p:sp>
        <p:nvSpPr>
          <p:cNvPr id="5" name="Rectangle 4"/>
          <p:cNvSpPr/>
          <p:nvPr/>
        </p:nvSpPr>
        <p:spPr>
          <a:xfrm>
            <a:off x="5944355" y="4743261"/>
            <a:ext cx="2590800" cy="1501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Operator – 80% working interest</a:t>
            </a:r>
          </a:p>
        </p:txBody>
      </p:sp>
      <p:sp>
        <p:nvSpPr>
          <p:cNvPr id="6" name="Down Arrow 5"/>
          <p:cNvSpPr/>
          <p:nvPr/>
        </p:nvSpPr>
        <p:spPr>
          <a:xfrm>
            <a:off x="5868077" y="2815507"/>
            <a:ext cx="610277" cy="1927754"/>
          </a:xfrm>
          <a:prstGeom prst="downArrow">
            <a:avLst/>
          </a:prstGeom>
          <a:scene3d>
            <a:camera prst="orthographicFront">
              <a:rot lat="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2667000" y="2770240"/>
            <a:ext cx="610277" cy="1927754"/>
          </a:xfrm>
          <a:prstGeom prst="downArrow">
            <a:avLst/>
          </a:prstGeom>
          <a:scene3d>
            <a:camera prst="orthographicFront">
              <a:rot lat="0" lon="0" rev="19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464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956650"/>
          </a:xfrm>
        </p:spPr>
        <p:txBody>
          <a:bodyPr>
            <a:normAutofit/>
          </a:bodyPr>
          <a:lstStyle/>
          <a:p>
            <a:r>
              <a:rPr lang="en-US" sz="3600" dirty="0"/>
              <a:t>Example 2</a:t>
            </a:r>
          </a:p>
        </p:txBody>
      </p:sp>
      <p:sp>
        <p:nvSpPr>
          <p:cNvPr id="14" name="Slide Number Placeholder 13"/>
          <p:cNvSpPr>
            <a:spLocks noGrp="1"/>
          </p:cNvSpPr>
          <p:nvPr>
            <p:ph type="sldNum" sz="quarter" idx="12"/>
          </p:nvPr>
        </p:nvSpPr>
        <p:spPr/>
        <p:txBody>
          <a:bodyPr/>
          <a:lstStyle/>
          <a:p>
            <a:fld id="{7C6D4F80-2557-46B2-8D5A-D6FCEAE4CB50}" type="slidenum">
              <a:rPr lang="en-US" smtClean="0"/>
              <a:t>5</a:t>
            </a:fld>
            <a:endParaRPr lang="en-US" dirty="0"/>
          </a:p>
        </p:txBody>
      </p:sp>
      <p:sp>
        <p:nvSpPr>
          <p:cNvPr id="3" name="Rectangle 2"/>
          <p:cNvSpPr/>
          <p:nvPr/>
        </p:nvSpPr>
        <p:spPr>
          <a:xfrm>
            <a:off x="3325639" y="1026060"/>
            <a:ext cx="2492721"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Landowner – 100% working interest</a:t>
            </a:r>
          </a:p>
        </p:txBody>
      </p:sp>
      <p:sp>
        <p:nvSpPr>
          <p:cNvPr id="4" name="Rectangle 3"/>
          <p:cNvSpPr/>
          <p:nvPr/>
        </p:nvSpPr>
        <p:spPr>
          <a:xfrm>
            <a:off x="152400" y="3661010"/>
            <a:ext cx="2492721"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Landowner – 20% royalty interest</a:t>
            </a:r>
          </a:p>
        </p:txBody>
      </p:sp>
      <p:sp>
        <p:nvSpPr>
          <p:cNvPr id="5" name="Rectangle 4"/>
          <p:cNvSpPr/>
          <p:nvPr/>
        </p:nvSpPr>
        <p:spPr>
          <a:xfrm>
            <a:off x="5571314" y="3602796"/>
            <a:ext cx="2492721"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Operator – 80% working interest</a:t>
            </a:r>
          </a:p>
        </p:txBody>
      </p:sp>
      <p:sp>
        <p:nvSpPr>
          <p:cNvPr id="6" name="Down Arrow 5"/>
          <p:cNvSpPr/>
          <p:nvPr/>
        </p:nvSpPr>
        <p:spPr>
          <a:xfrm>
            <a:off x="5468329" y="2209800"/>
            <a:ext cx="587174" cy="1467612"/>
          </a:xfrm>
          <a:prstGeom prst="downArrow">
            <a:avLst/>
          </a:prstGeom>
          <a:scene3d>
            <a:camera prst="orthographicFront">
              <a:rot lat="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2880199" y="2209800"/>
            <a:ext cx="587174" cy="1467612"/>
          </a:xfrm>
          <a:prstGeom prst="downArrow">
            <a:avLst/>
          </a:prstGeom>
          <a:scene3d>
            <a:camera prst="orthographicFront">
              <a:rot lat="0" lon="0" rev="19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267200" y="5791200"/>
            <a:ext cx="2402259"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Geologist – 5% ORRI</a:t>
            </a:r>
          </a:p>
        </p:txBody>
      </p:sp>
      <p:sp>
        <p:nvSpPr>
          <p:cNvPr id="11" name="Rectangle 10"/>
          <p:cNvSpPr/>
          <p:nvPr/>
        </p:nvSpPr>
        <p:spPr>
          <a:xfrm>
            <a:off x="6934199" y="5791200"/>
            <a:ext cx="2057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Operator – 75% working interest</a:t>
            </a:r>
          </a:p>
        </p:txBody>
      </p:sp>
      <p:sp>
        <p:nvSpPr>
          <p:cNvPr id="12" name="Down Arrow 11"/>
          <p:cNvSpPr/>
          <p:nvPr/>
        </p:nvSpPr>
        <p:spPr>
          <a:xfrm rot="1220285">
            <a:off x="5419288" y="4552093"/>
            <a:ext cx="587174" cy="1467612"/>
          </a:xfrm>
          <a:prstGeom prst="downArrow">
            <a:avLst>
              <a:gd name="adj1" fmla="val 50000"/>
              <a:gd name="adj2" fmla="val 56168"/>
            </a:avLst>
          </a:prstGeom>
          <a:scene3d>
            <a:camera prst="orthographicFront">
              <a:rot lat="0" lon="0" rev="19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20359390">
            <a:off x="7669311" y="4545952"/>
            <a:ext cx="587174" cy="1467612"/>
          </a:xfrm>
          <a:prstGeom prst="downArrow">
            <a:avLst/>
          </a:prstGeom>
          <a:scene3d>
            <a:camera prst="orthographicFront">
              <a:rot lat="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2192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Phases of Operations</a:t>
            </a:r>
          </a:p>
        </p:txBody>
      </p:sp>
      <p:sp>
        <p:nvSpPr>
          <p:cNvPr id="4" name="Slide Number Placeholder 3"/>
          <p:cNvSpPr>
            <a:spLocks noGrp="1"/>
          </p:cNvSpPr>
          <p:nvPr>
            <p:ph type="sldNum" sz="quarter" idx="12"/>
          </p:nvPr>
        </p:nvSpPr>
        <p:spPr/>
        <p:txBody>
          <a:bodyPr/>
          <a:lstStyle/>
          <a:p>
            <a:fld id="{7C6D4F80-2557-46B2-8D5A-D6FCEAE4CB50}" type="slidenum">
              <a:rPr lang="en-US" smtClean="0"/>
              <a:t>6</a:t>
            </a:fld>
            <a:endParaRPr lang="en-US" dirty="0"/>
          </a:p>
        </p:txBody>
      </p:sp>
      <p:sp>
        <p:nvSpPr>
          <p:cNvPr id="3" name="Content Placeholder 2"/>
          <p:cNvSpPr>
            <a:spLocks noGrp="1"/>
          </p:cNvSpPr>
          <p:nvPr>
            <p:ph sz="quarter" idx="1"/>
          </p:nvPr>
        </p:nvSpPr>
        <p:spPr>
          <a:xfrm>
            <a:off x="457200" y="1828800"/>
            <a:ext cx="8229600" cy="4525963"/>
          </a:xfrm>
        </p:spPr>
        <p:txBody>
          <a:bodyPr>
            <a:normAutofit/>
          </a:bodyPr>
          <a:lstStyle/>
          <a:p>
            <a:r>
              <a:rPr lang="en-US" sz="2800" dirty="0"/>
              <a:t>Acquisition of rights</a:t>
            </a:r>
          </a:p>
          <a:p>
            <a:r>
              <a:rPr lang="en-US" sz="2800" dirty="0"/>
              <a:t>Exploration</a:t>
            </a:r>
          </a:p>
          <a:p>
            <a:r>
              <a:rPr lang="en-US" sz="2800" dirty="0"/>
              <a:t>Drilling</a:t>
            </a:r>
          </a:p>
          <a:p>
            <a:r>
              <a:rPr lang="en-US" sz="2800" dirty="0"/>
              <a:t>Production</a:t>
            </a:r>
          </a:p>
        </p:txBody>
      </p:sp>
    </p:spTree>
    <p:extLst>
      <p:ext uri="{BB962C8B-B14F-4D97-AF65-F5344CB8AC3E}">
        <p14:creationId xmlns:p14="http://schemas.microsoft.com/office/powerpoint/2010/main" val="2204627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Phase 1 – Acquisition of Rights</a:t>
            </a:r>
          </a:p>
        </p:txBody>
      </p:sp>
      <p:sp>
        <p:nvSpPr>
          <p:cNvPr id="4" name="Slide Number Placeholder 3"/>
          <p:cNvSpPr>
            <a:spLocks noGrp="1"/>
          </p:cNvSpPr>
          <p:nvPr>
            <p:ph type="sldNum" sz="quarter" idx="12"/>
          </p:nvPr>
        </p:nvSpPr>
        <p:spPr/>
        <p:txBody>
          <a:bodyPr/>
          <a:lstStyle/>
          <a:p>
            <a:fld id="{7C6D4F80-2557-46B2-8D5A-D6FCEAE4CB50}" type="slidenum">
              <a:rPr lang="en-US" smtClean="0"/>
              <a:t>7</a:t>
            </a:fld>
            <a:endParaRPr lang="en-US" dirty="0"/>
          </a:p>
        </p:txBody>
      </p:sp>
      <p:sp>
        <p:nvSpPr>
          <p:cNvPr id="3" name="Content Placeholder 2"/>
          <p:cNvSpPr>
            <a:spLocks noGrp="1"/>
          </p:cNvSpPr>
          <p:nvPr>
            <p:ph sz="quarter" idx="1"/>
          </p:nvPr>
        </p:nvSpPr>
        <p:spPr>
          <a:xfrm>
            <a:off x="457200" y="1219200"/>
            <a:ext cx="8229600" cy="5486400"/>
          </a:xfrm>
        </p:spPr>
        <p:txBody>
          <a:bodyPr>
            <a:normAutofit lnSpcReduction="10000"/>
          </a:bodyPr>
          <a:lstStyle/>
          <a:p>
            <a:r>
              <a:rPr lang="en-US" sz="2800" dirty="0"/>
              <a:t>Lease mineral rights</a:t>
            </a:r>
          </a:p>
          <a:p>
            <a:pPr lvl="1"/>
            <a:r>
              <a:rPr lang="en-US" sz="2800" dirty="0"/>
              <a:t>Operator pays a </a:t>
            </a:r>
            <a:r>
              <a:rPr lang="en-US" sz="2800" u="sng" dirty="0"/>
              <a:t>lease bonus payment</a:t>
            </a:r>
            <a:r>
              <a:rPr lang="en-US" sz="2800" dirty="0"/>
              <a:t> to land owner for working interest</a:t>
            </a:r>
          </a:p>
          <a:p>
            <a:pPr lvl="2"/>
            <a:r>
              <a:rPr lang="en-US" sz="2400" dirty="0"/>
              <a:t>Tax Treatment-</a:t>
            </a:r>
          </a:p>
          <a:p>
            <a:pPr lvl="3"/>
            <a:r>
              <a:rPr lang="en-US" sz="2400" dirty="0"/>
              <a:t>Land owner – rent income; not subject to depletion</a:t>
            </a:r>
          </a:p>
          <a:p>
            <a:pPr lvl="3"/>
            <a:r>
              <a:rPr lang="en-US" sz="2400" dirty="0"/>
              <a:t>Operator – capitalized as leasehold cost and recovered thru depletion</a:t>
            </a:r>
          </a:p>
          <a:p>
            <a:pPr lvl="1"/>
            <a:r>
              <a:rPr lang="en-US" sz="2800" dirty="0"/>
              <a:t>Operator pays a </a:t>
            </a:r>
            <a:r>
              <a:rPr lang="en-US" sz="2800" u="sng" dirty="0"/>
              <a:t>delay rental payment</a:t>
            </a:r>
            <a:r>
              <a:rPr lang="en-US" sz="2800" dirty="0"/>
              <a:t> to land owner to extend time to drill</a:t>
            </a:r>
          </a:p>
          <a:p>
            <a:pPr lvl="2"/>
            <a:r>
              <a:rPr lang="en-US" sz="2400" dirty="0"/>
              <a:t>Tax Treatment-</a:t>
            </a:r>
          </a:p>
          <a:p>
            <a:pPr lvl="3"/>
            <a:r>
              <a:rPr lang="en-US" sz="2400" dirty="0"/>
              <a:t>Land owner – rent income; not subject to depletion</a:t>
            </a:r>
          </a:p>
          <a:p>
            <a:pPr lvl="3"/>
            <a:r>
              <a:rPr lang="en-US" sz="2400" dirty="0"/>
              <a:t>Operator – capitalized as leasehold cost and recovered thru depletion</a:t>
            </a:r>
          </a:p>
        </p:txBody>
      </p:sp>
    </p:spTree>
    <p:extLst>
      <p:ext uri="{BB962C8B-B14F-4D97-AF65-F5344CB8AC3E}">
        <p14:creationId xmlns:p14="http://schemas.microsoft.com/office/powerpoint/2010/main" val="317561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Phase 2 – Exploration</a:t>
            </a:r>
          </a:p>
        </p:txBody>
      </p:sp>
      <p:sp>
        <p:nvSpPr>
          <p:cNvPr id="4" name="Slide Number Placeholder 3"/>
          <p:cNvSpPr>
            <a:spLocks noGrp="1"/>
          </p:cNvSpPr>
          <p:nvPr>
            <p:ph type="sldNum" sz="quarter" idx="12"/>
          </p:nvPr>
        </p:nvSpPr>
        <p:spPr/>
        <p:txBody>
          <a:bodyPr/>
          <a:lstStyle/>
          <a:p>
            <a:fld id="{7C6D4F80-2557-46B2-8D5A-D6FCEAE4CB50}" type="slidenum">
              <a:rPr lang="en-US" smtClean="0"/>
              <a:t>8</a:t>
            </a:fld>
            <a:endParaRPr lang="en-US" dirty="0"/>
          </a:p>
        </p:txBody>
      </p:sp>
      <p:sp>
        <p:nvSpPr>
          <p:cNvPr id="3" name="Content Placeholder 2"/>
          <p:cNvSpPr>
            <a:spLocks noGrp="1"/>
          </p:cNvSpPr>
          <p:nvPr>
            <p:ph sz="quarter" idx="1"/>
          </p:nvPr>
        </p:nvSpPr>
        <p:spPr>
          <a:xfrm>
            <a:off x="381000" y="1447800"/>
            <a:ext cx="8229600" cy="4937760"/>
          </a:xfrm>
        </p:spPr>
        <p:txBody>
          <a:bodyPr/>
          <a:lstStyle/>
          <a:p>
            <a:r>
              <a:rPr lang="en-US" sz="2800" dirty="0"/>
              <a:t>Geological &amp; geophysical costs (G&amp;G)</a:t>
            </a:r>
          </a:p>
          <a:p>
            <a:pPr lvl="1"/>
            <a:r>
              <a:rPr lang="en-US" sz="2400" dirty="0"/>
              <a:t>Tax Treatment - Operator</a:t>
            </a:r>
          </a:p>
          <a:p>
            <a:pPr lvl="2"/>
            <a:r>
              <a:rPr lang="en-US" sz="2400" dirty="0"/>
              <a:t>Amortized over 24 months using half-year convention (i.e. 25% year 1, 50% year 2, 25% year 3)</a:t>
            </a:r>
          </a:p>
          <a:p>
            <a:pPr lvl="2"/>
            <a:r>
              <a:rPr lang="en-US" sz="2400" dirty="0"/>
              <a:t>No write-off for abandonment; continue to amortize even if leasehold cost is written-off</a:t>
            </a:r>
          </a:p>
          <a:p>
            <a:pPr marL="457200" lvl="1" indent="0">
              <a:buNone/>
            </a:pPr>
            <a:endParaRPr lang="en-US" dirty="0"/>
          </a:p>
          <a:p>
            <a:pPr lvl="1"/>
            <a:endParaRPr lang="en-US" dirty="0"/>
          </a:p>
        </p:txBody>
      </p:sp>
    </p:spTree>
    <p:extLst>
      <p:ext uri="{BB962C8B-B14F-4D97-AF65-F5344CB8AC3E}">
        <p14:creationId xmlns:p14="http://schemas.microsoft.com/office/powerpoint/2010/main" val="3894395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Phase 3 - Drilling</a:t>
            </a:r>
          </a:p>
        </p:txBody>
      </p:sp>
      <p:sp>
        <p:nvSpPr>
          <p:cNvPr id="4" name="Slide Number Placeholder 3"/>
          <p:cNvSpPr>
            <a:spLocks noGrp="1"/>
          </p:cNvSpPr>
          <p:nvPr>
            <p:ph type="sldNum" sz="quarter" idx="12"/>
          </p:nvPr>
        </p:nvSpPr>
        <p:spPr/>
        <p:txBody>
          <a:bodyPr/>
          <a:lstStyle/>
          <a:p>
            <a:fld id="{7C6D4F80-2557-46B2-8D5A-D6FCEAE4CB50}" type="slidenum">
              <a:rPr lang="en-US" smtClean="0"/>
              <a:t>9</a:t>
            </a:fld>
            <a:endParaRPr lang="en-US" dirty="0"/>
          </a:p>
        </p:txBody>
      </p:sp>
      <p:sp>
        <p:nvSpPr>
          <p:cNvPr id="3" name="Content Placeholder 2"/>
          <p:cNvSpPr>
            <a:spLocks noGrp="1"/>
          </p:cNvSpPr>
          <p:nvPr>
            <p:ph sz="quarter" idx="1"/>
          </p:nvPr>
        </p:nvSpPr>
        <p:spPr>
          <a:xfrm>
            <a:off x="304800" y="1295400"/>
            <a:ext cx="8458200" cy="4953000"/>
          </a:xfrm>
        </p:spPr>
        <p:txBody>
          <a:bodyPr>
            <a:normAutofit fontScale="77500" lnSpcReduction="20000"/>
          </a:bodyPr>
          <a:lstStyle/>
          <a:p>
            <a:r>
              <a:rPr lang="en-US" sz="2400" dirty="0"/>
              <a:t>Intangible drilling costs (IDC)</a:t>
            </a:r>
          </a:p>
          <a:p>
            <a:pPr lvl="1"/>
            <a:r>
              <a:rPr lang="en-US" sz="2400" dirty="0"/>
              <a:t>First year election to expense</a:t>
            </a:r>
          </a:p>
          <a:p>
            <a:pPr lvl="2"/>
            <a:r>
              <a:rPr lang="en-US" sz="2400" dirty="0"/>
              <a:t>Either (1) capitalize and recover through depletion (or depreciation under some circumstances) or (2) elect to expense</a:t>
            </a:r>
          </a:p>
          <a:p>
            <a:pPr lvl="2"/>
            <a:r>
              <a:rPr lang="en-US" sz="2400" dirty="0"/>
              <a:t>Elect by expensing;  IRS doesn’t require an election statement to be attached to return</a:t>
            </a:r>
          </a:p>
          <a:p>
            <a:pPr lvl="2"/>
            <a:r>
              <a:rPr lang="en-US" sz="2400" dirty="0"/>
              <a:t>Election is binding for subsequent years</a:t>
            </a:r>
          </a:p>
          <a:p>
            <a:pPr lvl="3"/>
            <a:r>
              <a:rPr lang="en-US" sz="2200" dirty="0"/>
              <a:t>If no election to expense in first year, then must capitalize all future IDC and recover thru depletion</a:t>
            </a:r>
          </a:p>
          <a:p>
            <a:pPr lvl="3"/>
            <a:r>
              <a:rPr lang="en-US" sz="2200" dirty="0"/>
              <a:t>If election to expense in first year, then must expense all future IDC but can still make second annual election to capitalize and amortize over 60 months</a:t>
            </a:r>
            <a:endParaRPr lang="en-US" sz="2400" dirty="0"/>
          </a:p>
          <a:p>
            <a:pPr lvl="1"/>
            <a:r>
              <a:rPr lang="en-US" sz="2400" dirty="0"/>
              <a:t>Annual election to capitalize (Only if first year election is made to expense IDC)</a:t>
            </a:r>
          </a:p>
          <a:p>
            <a:pPr lvl="2"/>
            <a:r>
              <a:rPr lang="en-US" sz="2400" dirty="0"/>
              <a:t>If election to expense is made in the first year of IDC, taxpayer can make secondary annual election under Sec 59(e) to capitalize and amortize </a:t>
            </a:r>
            <a:r>
              <a:rPr lang="en-US" sz="2400" i="1" dirty="0"/>
              <a:t>some or all </a:t>
            </a:r>
            <a:r>
              <a:rPr lang="en-US" sz="2400" dirty="0"/>
              <a:t>IDC over 60 months </a:t>
            </a:r>
          </a:p>
          <a:p>
            <a:pPr lvl="3"/>
            <a:r>
              <a:rPr lang="en-US" sz="2400" dirty="0"/>
              <a:t>Must attach an election statement</a:t>
            </a:r>
          </a:p>
          <a:p>
            <a:pPr lvl="3"/>
            <a:r>
              <a:rPr lang="en-US" sz="2400" dirty="0"/>
              <a:t>Reduce AMT tax or save deductions for future years</a:t>
            </a:r>
          </a:p>
        </p:txBody>
      </p:sp>
    </p:spTree>
    <p:extLst>
      <p:ext uri="{BB962C8B-B14F-4D97-AF65-F5344CB8AC3E}">
        <p14:creationId xmlns:p14="http://schemas.microsoft.com/office/powerpoint/2010/main" val="31019657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1163</TotalTime>
  <Words>1183</Words>
  <Application>Microsoft Office PowerPoint</Application>
  <PresentationFormat>On-screen Show (4:3)</PresentationFormat>
  <Paragraphs>195</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Wingdings 3</vt:lpstr>
      <vt:lpstr>Wingdings</vt:lpstr>
      <vt:lpstr>Calibri</vt:lpstr>
      <vt:lpstr>Gill Sans MT</vt:lpstr>
      <vt:lpstr>Bookman Old Style</vt:lpstr>
      <vt:lpstr>Arial</vt:lpstr>
      <vt:lpstr>Origin</vt:lpstr>
      <vt:lpstr>Introduction to Oil &amp; Gas Topics</vt:lpstr>
      <vt:lpstr>Satellite Image – Eagle Ford Shale</vt:lpstr>
      <vt:lpstr>Types of Mineral Interests</vt:lpstr>
      <vt:lpstr>Example 1</vt:lpstr>
      <vt:lpstr>Example 2</vt:lpstr>
      <vt:lpstr>Phases of Operations</vt:lpstr>
      <vt:lpstr>Phase 1 – Acquisition of Rights</vt:lpstr>
      <vt:lpstr>Phase 2 – Exploration</vt:lpstr>
      <vt:lpstr>Phase 3 - Drilling</vt:lpstr>
      <vt:lpstr>Phase 4 - Production</vt:lpstr>
      <vt:lpstr>Depletion Expense</vt:lpstr>
      <vt:lpstr>Example – Cost Depletion</vt:lpstr>
      <vt:lpstr>Example – Percentage Depletion</vt:lpstr>
      <vt:lpstr>Example – Greater of Cost or % Depletion</vt:lpstr>
      <vt:lpstr>Other Payments Received by Land Owner</vt:lpstr>
      <vt:lpstr>Other Payments Received by Land Owner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Beverley</dc:creator>
  <cp:lastModifiedBy>Brandon Howard</cp:lastModifiedBy>
  <cp:revision>163</cp:revision>
  <cp:lastPrinted>2018-02-28T13:42:47Z</cp:lastPrinted>
  <dcterms:created xsi:type="dcterms:W3CDTF">2014-06-04T17:31:14Z</dcterms:created>
  <dcterms:modified xsi:type="dcterms:W3CDTF">2021-03-23T15:37:18Z</dcterms:modified>
</cp:coreProperties>
</file>